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1"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Lst>
  <p:sldSz cx="18288000" cy="10287000"/>
  <p:notesSz cx="6858000" cy="9144000"/>
  <p:embeddedFontLst>
    <p:embeddedFont>
      <p:font typeface="Arimo" panose="020B0604020202020204" charset="0"/>
      <p:regular r:id="rId25"/>
    </p:embeddedFont>
    <p:embeddedFont>
      <p:font typeface="Arimo Bold" panose="020B0604020202020204" charset="0"/>
      <p:regular r:id="rId26"/>
    </p:embeddedFont>
    <p:embeddedFont>
      <p:font typeface="Bree Serif" panose="020B0604020202020204" charset="0"/>
      <p:regular r:id="rId27"/>
    </p:embeddedFont>
    <p:embeddedFont>
      <p:font typeface="Times New Roman Bold" panose="02020803070505020304" pitchFamily="18" charset="0"/>
      <p:regular r:id="rId28"/>
      <p:bold r:id="rId29"/>
    </p:embeddedFont>
    <p:embeddedFont>
      <p:font typeface="TT Rounds Condensed" panose="020B0604020202020204" charset="0"/>
      <p:regular r:id="rId30"/>
    </p:embeddedFont>
    <p:embeddedFont>
      <p:font typeface="TT Rounds Condensed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32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slide" Target="slide13.xml"/><Relationship Id="rId3" Type="http://schemas.openxmlformats.org/officeDocument/2006/relationships/image" Target="../media/image26.svg"/><Relationship Id="rId7" Type="http://schemas.openxmlformats.org/officeDocument/2006/relationships/slide" Target="slide12.xml"/><Relationship Id="rId12" Type="http://schemas.openxmlformats.org/officeDocument/2006/relationships/slide" Target="slide16.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slide" Target="slide11.xml"/><Relationship Id="rId11" Type="http://schemas.openxmlformats.org/officeDocument/2006/relationships/slide" Target="slide15.xml"/><Relationship Id="rId5" Type="http://schemas.openxmlformats.org/officeDocument/2006/relationships/image" Target="../media/image28.png"/><Relationship Id="rId15" Type="http://schemas.openxmlformats.org/officeDocument/2006/relationships/image" Target="../media/image4.png"/><Relationship Id="rId10" Type="http://schemas.openxmlformats.org/officeDocument/2006/relationships/slide" Target="slide14.xml"/><Relationship Id="rId4" Type="http://schemas.openxmlformats.org/officeDocument/2006/relationships/image" Target="../media/image27.png"/><Relationship Id="rId9" Type="http://schemas.openxmlformats.org/officeDocument/2006/relationships/slide" Target="slide9.xml"/><Relationship Id="rId14" Type="http://schemas.openxmlformats.org/officeDocument/2006/relationships/slide" Target="slide5.xml"/></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xml"/><Relationship Id="rId3" Type="http://schemas.openxmlformats.org/officeDocument/2006/relationships/image" Target="../media/image26.svg"/><Relationship Id="rId7" Type="http://schemas.openxmlformats.org/officeDocument/2006/relationships/slide" Target="slide9.xml"/><Relationship Id="rId12" Type="http://schemas.openxmlformats.org/officeDocument/2006/relationships/slide" Target="slide13.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slide" Target="slide16.xml"/><Relationship Id="rId5" Type="http://schemas.openxmlformats.org/officeDocument/2006/relationships/image" Target="../media/image27.png"/><Relationship Id="rId10" Type="http://schemas.openxmlformats.org/officeDocument/2006/relationships/slide" Target="slide15.xml"/><Relationship Id="rId4" Type="http://schemas.openxmlformats.org/officeDocument/2006/relationships/image" Target="../media/image30.jpeg"/><Relationship Id="rId9" Type="http://schemas.openxmlformats.org/officeDocument/2006/relationships/slide" Target="slide14.xml"/><Relationship Id="rId1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xml"/><Relationship Id="rId3" Type="http://schemas.openxmlformats.org/officeDocument/2006/relationships/image" Target="../media/image26.svg"/><Relationship Id="rId7" Type="http://schemas.openxmlformats.org/officeDocument/2006/relationships/image" Target="../media/image28.png"/><Relationship Id="rId12" Type="http://schemas.openxmlformats.org/officeDocument/2006/relationships/slide" Target="slide13.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slide" Target="slide16.xml"/><Relationship Id="rId5" Type="http://schemas.openxmlformats.org/officeDocument/2006/relationships/image" Target="../media/image30.jpeg"/><Relationship Id="rId10" Type="http://schemas.openxmlformats.org/officeDocument/2006/relationships/slide" Target="slide15.xml"/><Relationship Id="rId4" Type="http://schemas.openxmlformats.org/officeDocument/2006/relationships/slide" Target="slide10.xml"/><Relationship Id="rId9" Type="http://schemas.openxmlformats.org/officeDocument/2006/relationships/slide" Target="slide14.xml"/><Relationship Id="rId1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3.xml"/><Relationship Id="rId3" Type="http://schemas.openxmlformats.org/officeDocument/2006/relationships/image" Target="../media/image26.svg"/><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slide" Target="slide16.xml"/><Relationship Id="rId5" Type="http://schemas.openxmlformats.org/officeDocument/2006/relationships/image" Target="../media/image27.png"/><Relationship Id="rId15" Type="http://schemas.openxmlformats.org/officeDocument/2006/relationships/image" Target="../media/image4.png"/><Relationship Id="rId10" Type="http://schemas.openxmlformats.org/officeDocument/2006/relationships/slide" Target="slide15.xml"/><Relationship Id="rId4" Type="http://schemas.openxmlformats.org/officeDocument/2006/relationships/image" Target="../media/image30.jpeg"/><Relationship Id="rId9" Type="http://schemas.openxmlformats.org/officeDocument/2006/relationships/slide" Target="slide14.xml"/><Relationship Id="rId14" Type="http://schemas.openxmlformats.org/officeDocument/2006/relationships/slide" Target="slide5.xml"/></Relationships>
</file>

<file path=ppt/slides/_rels/slide1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xml"/><Relationship Id="rId3" Type="http://schemas.openxmlformats.org/officeDocument/2006/relationships/image" Target="../media/image26.svg"/><Relationship Id="rId7" Type="http://schemas.openxmlformats.org/officeDocument/2006/relationships/slide" Target="slide9.xml"/><Relationship Id="rId12" Type="http://schemas.openxmlformats.org/officeDocument/2006/relationships/slide" Target="slide13.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slide" Target="slide16.xml"/><Relationship Id="rId5" Type="http://schemas.openxmlformats.org/officeDocument/2006/relationships/image" Target="../media/image27.png"/><Relationship Id="rId10" Type="http://schemas.openxmlformats.org/officeDocument/2006/relationships/slide" Target="slide15.xml"/><Relationship Id="rId4" Type="http://schemas.openxmlformats.org/officeDocument/2006/relationships/image" Target="../media/image30.jpeg"/><Relationship Id="rId9" Type="http://schemas.openxmlformats.org/officeDocument/2006/relationships/slide" Target="slide14.xml"/><Relationship Id="rId1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slide" Target="slide10.xml"/><Relationship Id="rId12" Type="http://schemas.openxmlformats.org/officeDocument/2006/relationships/slide" Target="slide5.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13.xml"/><Relationship Id="rId5" Type="http://schemas.openxmlformats.org/officeDocument/2006/relationships/image" Target="../media/image28.png"/><Relationship Id="rId10" Type="http://schemas.openxmlformats.org/officeDocument/2006/relationships/slide" Target="slide16.xml"/><Relationship Id="rId4" Type="http://schemas.openxmlformats.org/officeDocument/2006/relationships/image" Target="../media/image27.png"/><Relationship Id="rId9" Type="http://schemas.openxmlformats.org/officeDocument/2006/relationships/slide" Target="slide15.xml"/></Relationships>
</file>

<file path=ppt/slides/_rels/slide16.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3.xml"/><Relationship Id="rId3" Type="http://schemas.openxmlformats.org/officeDocument/2006/relationships/image" Target="../media/image26.svg"/><Relationship Id="rId7" Type="http://schemas.openxmlformats.org/officeDocument/2006/relationships/slide" Target="slide9.xml"/><Relationship Id="rId12" Type="http://schemas.openxmlformats.org/officeDocument/2006/relationships/slide" Target="slide5.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1.jpeg"/><Relationship Id="rId11" Type="http://schemas.openxmlformats.org/officeDocument/2006/relationships/slide" Target="slide16.xml"/><Relationship Id="rId5" Type="http://schemas.openxmlformats.org/officeDocument/2006/relationships/image" Target="../media/image28.png"/><Relationship Id="rId10" Type="http://schemas.openxmlformats.org/officeDocument/2006/relationships/slide" Target="slide15.xml"/><Relationship Id="rId4" Type="http://schemas.openxmlformats.org/officeDocument/2006/relationships/image" Target="../media/image27.png"/><Relationship Id="rId9" Type="http://schemas.openxmlformats.org/officeDocument/2006/relationships/slide" Target="slide14.xml"/><Relationship Id="rId1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3.xml"/><Relationship Id="rId3" Type="http://schemas.openxmlformats.org/officeDocument/2006/relationships/image" Target="../media/image26.svg"/><Relationship Id="rId7" Type="http://schemas.openxmlformats.org/officeDocument/2006/relationships/slide" Target="slide9.xml"/><Relationship Id="rId12" Type="http://schemas.openxmlformats.org/officeDocument/2006/relationships/slide" Target="slide18.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slide" Target="slide16.xml"/><Relationship Id="rId5" Type="http://schemas.openxmlformats.org/officeDocument/2006/relationships/image" Target="../media/image27.png"/><Relationship Id="rId15" Type="http://schemas.openxmlformats.org/officeDocument/2006/relationships/image" Target="../media/image4.png"/><Relationship Id="rId10" Type="http://schemas.openxmlformats.org/officeDocument/2006/relationships/slide" Target="slide15.xml"/><Relationship Id="rId4" Type="http://schemas.openxmlformats.org/officeDocument/2006/relationships/image" Target="../media/image30.jpeg"/><Relationship Id="rId9" Type="http://schemas.openxmlformats.org/officeDocument/2006/relationships/slide" Target="slide14.xml"/><Relationship Id="rId14" Type="http://schemas.openxmlformats.org/officeDocument/2006/relationships/slide" Target="slide5.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slide" Target="slide16.xml"/><Relationship Id="rId3" Type="http://schemas.openxmlformats.org/officeDocument/2006/relationships/image" Target="../media/image26.svg"/><Relationship Id="rId7" Type="http://schemas.openxmlformats.org/officeDocument/2006/relationships/slide" Target="slide19.xml"/><Relationship Id="rId12" Type="http://schemas.openxmlformats.org/officeDocument/2006/relationships/slide" Target="slide15.xml"/><Relationship Id="rId2" Type="http://schemas.openxmlformats.org/officeDocument/2006/relationships/image" Target="../media/image25.png"/><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slide" Target="slide14.xml"/><Relationship Id="rId5" Type="http://schemas.openxmlformats.org/officeDocument/2006/relationships/image" Target="../media/image27.png"/><Relationship Id="rId15" Type="http://schemas.openxmlformats.org/officeDocument/2006/relationships/slide" Target="slide5.xml"/><Relationship Id="rId10" Type="http://schemas.openxmlformats.org/officeDocument/2006/relationships/slide" Target="slide10.xml"/><Relationship Id="rId4" Type="http://schemas.openxmlformats.org/officeDocument/2006/relationships/image" Target="../media/image30.jpeg"/><Relationship Id="rId9" Type="http://schemas.openxmlformats.org/officeDocument/2006/relationships/slide" Target="slide9.xml"/><Relationship Id="rId14" Type="http://schemas.openxmlformats.org/officeDocument/2006/relationships/slide" Target="slide13.xml"/></Relationships>
</file>

<file path=ppt/slides/_rels/slide19.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3.xml"/><Relationship Id="rId3" Type="http://schemas.openxmlformats.org/officeDocument/2006/relationships/image" Target="../media/image26.svg"/><Relationship Id="rId7" Type="http://schemas.openxmlformats.org/officeDocument/2006/relationships/slide" Target="slide9.xml"/><Relationship Id="rId12" Type="http://schemas.openxmlformats.org/officeDocument/2006/relationships/slide" Target="slide20.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slide" Target="slide16.xml"/><Relationship Id="rId5" Type="http://schemas.openxmlformats.org/officeDocument/2006/relationships/image" Target="../media/image27.png"/><Relationship Id="rId15" Type="http://schemas.openxmlformats.org/officeDocument/2006/relationships/image" Target="../media/image4.png"/><Relationship Id="rId10" Type="http://schemas.openxmlformats.org/officeDocument/2006/relationships/slide" Target="slide15.xml"/><Relationship Id="rId4" Type="http://schemas.openxmlformats.org/officeDocument/2006/relationships/image" Target="../media/image30.jpeg"/><Relationship Id="rId9" Type="http://schemas.openxmlformats.org/officeDocument/2006/relationships/slide" Target="slide14.xml"/><Relationship Id="rId14" Type="http://schemas.openxmlformats.org/officeDocument/2006/relationships/slide" Target="slide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slide" Target="slide16.xml"/><Relationship Id="rId3" Type="http://schemas.openxmlformats.org/officeDocument/2006/relationships/image" Target="../media/image26.svg"/><Relationship Id="rId7" Type="http://schemas.openxmlformats.org/officeDocument/2006/relationships/slide" Target="slide21.xml"/><Relationship Id="rId12" Type="http://schemas.openxmlformats.org/officeDocument/2006/relationships/slide" Target="slide15.xml"/><Relationship Id="rId2" Type="http://schemas.openxmlformats.org/officeDocument/2006/relationships/image" Target="../media/image25.png"/><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slide" Target="slide14.xml"/><Relationship Id="rId5" Type="http://schemas.openxmlformats.org/officeDocument/2006/relationships/image" Target="../media/image27.png"/><Relationship Id="rId15" Type="http://schemas.openxmlformats.org/officeDocument/2006/relationships/slide" Target="slide5.xml"/><Relationship Id="rId10" Type="http://schemas.openxmlformats.org/officeDocument/2006/relationships/slide" Target="slide10.xml"/><Relationship Id="rId4" Type="http://schemas.openxmlformats.org/officeDocument/2006/relationships/image" Target="../media/image30.jpeg"/><Relationship Id="rId9" Type="http://schemas.openxmlformats.org/officeDocument/2006/relationships/slide" Target="slide9.xml"/><Relationship Id="rId14" Type="http://schemas.openxmlformats.org/officeDocument/2006/relationships/slide" Target="slide13.xml"/></Relationships>
</file>

<file path=ppt/slides/_rels/slide21.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3.xml"/><Relationship Id="rId3" Type="http://schemas.openxmlformats.org/officeDocument/2006/relationships/image" Target="../media/image26.svg"/><Relationship Id="rId7" Type="http://schemas.openxmlformats.org/officeDocument/2006/relationships/image" Target="../media/image34.png"/><Relationship Id="rId12" Type="http://schemas.openxmlformats.org/officeDocument/2006/relationships/slide" Target="slide16.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15.xml"/><Relationship Id="rId5" Type="http://schemas.openxmlformats.org/officeDocument/2006/relationships/image" Target="../media/image28.png"/><Relationship Id="rId15" Type="http://schemas.openxmlformats.org/officeDocument/2006/relationships/image" Target="../media/image4.png"/><Relationship Id="rId10" Type="http://schemas.openxmlformats.org/officeDocument/2006/relationships/slide" Target="slide14.xml"/><Relationship Id="rId4" Type="http://schemas.openxmlformats.org/officeDocument/2006/relationships/image" Target="../media/image27.png"/><Relationship Id="rId9" Type="http://schemas.openxmlformats.org/officeDocument/2006/relationships/slide" Target="slide10.xml"/><Relationship Id="rId14" Type="http://schemas.openxmlformats.org/officeDocument/2006/relationships/slide" Target="slide5.xml"/></Relationships>
</file>

<file path=ppt/slides/_rels/slide2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xml"/><Relationship Id="rId3" Type="http://schemas.openxmlformats.org/officeDocument/2006/relationships/image" Target="../media/image26.svg"/><Relationship Id="rId7" Type="http://schemas.openxmlformats.org/officeDocument/2006/relationships/slide" Target="slide9.xml"/><Relationship Id="rId12" Type="http://schemas.openxmlformats.org/officeDocument/2006/relationships/slide" Target="slide13.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slide" Target="slide16.xml"/><Relationship Id="rId5" Type="http://schemas.openxmlformats.org/officeDocument/2006/relationships/image" Target="../media/image28.png"/><Relationship Id="rId10" Type="http://schemas.openxmlformats.org/officeDocument/2006/relationships/slide" Target="slide15.xml"/><Relationship Id="rId4" Type="http://schemas.openxmlformats.org/officeDocument/2006/relationships/image" Target="../media/image27.png"/><Relationship Id="rId9" Type="http://schemas.openxmlformats.org/officeDocument/2006/relationships/slide" Target="slide14.xml"/><Relationship Id="rId1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xml"/><Relationship Id="rId3" Type="http://schemas.openxmlformats.org/officeDocument/2006/relationships/image" Target="../media/image26.svg"/><Relationship Id="rId7" Type="http://schemas.openxmlformats.org/officeDocument/2006/relationships/image" Target="../media/image35.png"/><Relationship Id="rId12" Type="http://schemas.openxmlformats.org/officeDocument/2006/relationships/slide" Target="slide13.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slide" Target="slide14.xml"/><Relationship Id="rId11" Type="http://schemas.openxmlformats.org/officeDocument/2006/relationships/slide" Target="slide16.xml"/><Relationship Id="rId5" Type="http://schemas.openxmlformats.org/officeDocument/2006/relationships/image" Target="../media/image28.png"/><Relationship Id="rId10" Type="http://schemas.openxmlformats.org/officeDocument/2006/relationships/slide" Target="slide15.xml"/><Relationship Id="rId4" Type="http://schemas.openxmlformats.org/officeDocument/2006/relationships/image" Target="../media/image27.png"/><Relationship Id="rId9" Type="http://schemas.openxmlformats.org/officeDocument/2006/relationships/slide" Target="slide10.xml"/><Relationship Id="rId1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sv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4.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slide" Target="slide10.xml"/><Relationship Id="rId12" Type="http://schemas.openxmlformats.org/officeDocument/2006/relationships/slide" Target="slide5.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slide" Target="slide13.xml"/><Relationship Id="rId5" Type="http://schemas.openxmlformats.org/officeDocument/2006/relationships/image" Target="../media/image27.png"/><Relationship Id="rId10" Type="http://schemas.openxmlformats.org/officeDocument/2006/relationships/slide" Target="slide16.xml"/><Relationship Id="rId4" Type="http://schemas.openxmlformats.org/officeDocument/2006/relationships/slide" Target="slide9.xml"/><Relationship Id="rId9" Type="http://schemas.openxmlformats.org/officeDocument/2006/relationships/slide" Target="slide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olorful background with a few layers of color  Description automatically generated with medium confidence"/>
          <p:cNvSpPr/>
          <p:nvPr/>
        </p:nvSpPr>
        <p:spPr>
          <a:xfrm>
            <a:off x="-19050" y="0"/>
            <a:ext cx="18369644" cy="10287000"/>
          </a:xfrm>
          <a:custGeom>
            <a:avLst/>
            <a:gdLst/>
            <a:ahLst/>
            <a:cxnLst/>
            <a:rect l="l" t="t" r="r" b="b"/>
            <a:pathLst>
              <a:path w="18369644" h="10287000">
                <a:moveTo>
                  <a:pt x="0" y="0"/>
                </a:moveTo>
                <a:lnTo>
                  <a:pt x="18369644" y="0"/>
                </a:lnTo>
                <a:lnTo>
                  <a:pt x="18369644" y="10287000"/>
                </a:lnTo>
                <a:lnTo>
                  <a:pt x="0" y="10287000"/>
                </a:lnTo>
                <a:lnTo>
                  <a:pt x="0" y="0"/>
                </a:lnTo>
                <a:close/>
              </a:path>
            </a:pathLst>
          </a:custGeom>
          <a:blipFill>
            <a:blip r:embed="rId4"/>
            <a:stretch>
              <a:fillRect/>
            </a:stretch>
          </a:blipFill>
        </p:spPr>
      </p:sp>
      <p:grpSp>
        <p:nvGrpSpPr>
          <p:cNvPr id="3" name="Group 3"/>
          <p:cNvGrpSpPr/>
          <p:nvPr/>
        </p:nvGrpSpPr>
        <p:grpSpPr>
          <a:xfrm>
            <a:off x="-26979" y="0"/>
            <a:ext cx="18396620" cy="10287000"/>
            <a:chOff x="0" y="0"/>
            <a:chExt cx="24528826" cy="13716000"/>
          </a:xfrm>
        </p:grpSpPr>
        <p:sp>
          <p:nvSpPr>
            <p:cNvPr id="4" name="Freeform 4"/>
            <p:cNvSpPr/>
            <p:nvPr/>
          </p:nvSpPr>
          <p:spPr>
            <a:xfrm>
              <a:off x="0" y="0"/>
              <a:ext cx="24528780" cy="13716000"/>
            </a:xfrm>
            <a:custGeom>
              <a:avLst/>
              <a:gdLst/>
              <a:ahLst/>
              <a:cxnLst/>
              <a:rect l="l" t="t" r="r" b="b"/>
              <a:pathLst>
                <a:path w="24528780" h="13716000">
                  <a:moveTo>
                    <a:pt x="0" y="0"/>
                  </a:moveTo>
                  <a:lnTo>
                    <a:pt x="24528780" y="0"/>
                  </a:lnTo>
                  <a:lnTo>
                    <a:pt x="24528780" y="13716000"/>
                  </a:lnTo>
                  <a:lnTo>
                    <a:pt x="0" y="13716000"/>
                  </a:lnTo>
                  <a:close/>
                </a:path>
              </a:pathLst>
            </a:custGeom>
            <a:solidFill>
              <a:srgbClr val="FFFFFF"/>
            </a:solidFill>
          </p:spPr>
        </p:sp>
      </p:grpSp>
      <p:grpSp>
        <p:nvGrpSpPr>
          <p:cNvPr id="5" name="Group 5"/>
          <p:cNvGrpSpPr/>
          <p:nvPr/>
        </p:nvGrpSpPr>
        <p:grpSpPr>
          <a:xfrm>
            <a:off x="7361802" y="174948"/>
            <a:ext cx="3564396" cy="2808312"/>
            <a:chOff x="0" y="0"/>
            <a:chExt cx="4752528" cy="3744416"/>
          </a:xfrm>
        </p:grpSpPr>
        <p:sp>
          <p:nvSpPr>
            <p:cNvPr id="6" name="Freeform 6"/>
            <p:cNvSpPr/>
            <p:nvPr/>
          </p:nvSpPr>
          <p:spPr>
            <a:xfrm>
              <a:off x="0" y="0"/>
              <a:ext cx="4752594" cy="3744468"/>
            </a:xfrm>
            <a:custGeom>
              <a:avLst/>
              <a:gdLst/>
              <a:ahLst/>
              <a:cxnLst/>
              <a:rect l="l" t="t" r="r" b="b"/>
              <a:pathLst>
                <a:path w="4752594" h="3744468">
                  <a:moveTo>
                    <a:pt x="0" y="641223"/>
                  </a:moveTo>
                  <a:cubicBezTo>
                    <a:pt x="0" y="287020"/>
                    <a:pt x="287020" y="0"/>
                    <a:pt x="641223" y="0"/>
                  </a:cubicBezTo>
                  <a:lnTo>
                    <a:pt x="4111371" y="0"/>
                  </a:lnTo>
                  <a:cubicBezTo>
                    <a:pt x="4465447" y="0"/>
                    <a:pt x="4752594" y="287020"/>
                    <a:pt x="4752594" y="641223"/>
                  </a:cubicBezTo>
                  <a:lnTo>
                    <a:pt x="4752594" y="3103245"/>
                  </a:lnTo>
                  <a:cubicBezTo>
                    <a:pt x="4752594" y="3457321"/>
                    <a:pt x="4465574" y="3744468"/>
                    <a:pt x="4111371" y="3744468"/>
                  </a:cubicBezTo>
                  <a:lnTo>
                    <a:pt x="641223" y="3744468"/>
                  </a:lnTo>
                  <a:cubicBezTo>
                    <a:pt x="287020" y="3744468"/>
                    <a:pt x="0" y="3457321"/>
                    <a:pt x="0" y="3103245"/>
                  </a:cubicBezTo>
                  <a:close/>
                </a:path>
              </a:pathLst>
            </a:custGeom>
            <a:solidFill>
              <a:srgbClr val="292929"/>
            </a:solidFill>
          </p:spPr>
        </p:sp>
      </p:grpSp>
      <p:sp>
        <p:nvSpPr>
          <p:cNvPr id="7" name="Freeform 7" descr="A black and white apple logo  Description automatically generated"/>
          <p:cNvSpPr/>
          <p:nvPr/>
        </p:nvSpPr>
        <p:spPr>
          <a:xfrm>
            <a:off x="5579604" y="2983260"/>
            <a:ext cx="7104789" cy="3996444"/>
          </a:xfrm>
          <a:custGeom>
            <a:avLst/>
            <a:gdLst/>
            <a:ahLst/>
            <a:cxnLst/>
            <a:rect l="l" t="t" r="r" b="b"/>
            <a:pathLst>
              <a:path w="7104789" h="3996444">
                <a:moveTo>
                  <a:pt x="0" y="0"/>
                </a:moveTo>
                <a:lnTo>
                  <a:pt x="7104789" y="0"/>
                </a:lnTo>
                <a:lnTo>
                  <a:pt x="7104789" y="3996444"/>
                </a:lnTo>
                <a:lnTo>
                  <a:pt x="0" y="3996444"/>
                </a:lnTo>
                <a:lnTo>
                  <a:pt x="0" y="0"/>
                </a:lnTo>
                <a:close/>
              </a:path>
            </a:pathLst>
          </a:custGeom>
          <a:blipFill>
            <a:blip r:embed="rId5"/>
            <a:stretch>
              <a:fillRect/>
            </a:stretch>
          </a:blipFill>
        </p:spPr>
      </p:sp>
      <p:pic>
        <p:nvPicPr>
          <p:cNvPr id="8" name="Picture 8" descr="A blue face with a black background  Description automatically genera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8237145" y="606996"/>
            <a:ext cx="1944216" cy="1944216"/>
          </a:xfrm>
          <a:prstGeom prst="rect">
            <a:avLst/>
          </a:prstGeom>
        </p:spPr>
      </p:pic>
      <p:grpSp>
        <p:nvGrpSpPr>
          <p:cNvPr id="9" name="Group 9"/>
          <p:cNvGrpSpPr/>
          <p:nvPr/>
        </p:nvGrpSpPr>
        <p:grpSpPr>
          <a:xfrm>
            <a:off x="6362691" y="10652112"/>
            <a:ext cx="5562618" cy="216024"/>
            <a:chOff x="0" y="0"/>
            <a:chExt cx="7416824" cy="288032"/>
          </a:xfrm>
        </p:grpSpPr>
        <p:sp>
          <p:nvSpPr>
            <p:cNvPr id="10" name="Freeform 10"/>
            <p:cNvSpPr/>
            <p:nvPr/>
          </p:nvSpPr>
          <p:spPr>
            <a:xfrm>
              <a:off x="0" y="0"/>
              <a:ext cx="7416800" cy="288036"/>
            </a:xfrm>
            <a:custGeom>
              <a:avLst/>
              <a:gdLst/>
              <a:ahLst/>
              <a:cxnLst/>
              <a:rect l="l" t="t" r="r" b="b"/>
              <a:pathLst>
                <a:path w="7416800" h="288036">
                  <a:moveTo>
                    <a:pt x="0" y="144018"/>
                  </a:moveTo>
                  <a:cubicBezTo>
                    <a:pt x="0" y="64516"/>
                    <a:pt x="64516" y="0"/>
                    <a:pt x="144018" y="0"/>
                  </a:cubicBezTo>
                  <a:lnTo>
                    <a:pt x="7272782" y="0"/>
                  </a:lnTo>
                  <a:cubicBezTo>
                    <a:pt x="7352284" y="0"/>
                    <a:pt x="7416800" y="64516"/>
                    <a:pt x="7416800" y="144018"/>
                  </a:cubicBezTo>
                  <a:cubicBezTo>
                    <a:pt x="7416800" y="223520"/>
                    <a:pt x="7352284" y="288036"/>
                    <a:pt x="7272782" y="288036"/>
                  </a:cubicBezTo>
                  <a:lnTo>
                    <a:pt x="144018" y="288036"/>
                  </a:lnTo>
                  <a:cubicBezTo>
                    <a:pt x="64516" y="288036"/>
                    <a:pt x="0" y="223520"/>
                    <a:pt x="0" y="144018"/>
                  </a:cubicBezTo>
                  <a:close/>
                </a:path>
              </a:pathLst>
            </a:custGeom>
            <a:solidFill>
              <a:srgbClr val="292929"/>
            </a:solidFill>
          </p:spPr>
        </p:sp>
      </p:grpSp>
      <p:sp>
        <p:nvSpPr>
          <p:cNvPr id="11" name="Freeform 11"/>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7"/>
            <a:stretch>
              <a:fillRect/>
            </a:stretch>
          </a:blipFill>
        </p:spPr>
      </p:sp>
    </p:spTree>
  </p:cSld>
  <p:clrMapOvr>
    <a:masterClrMapping/>
  </p:clrMapOvr>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517030" y="10047606"/>
            <a:ext cx="5616624" cy="121262"/>
            <a:chOff x="0" y="0"/>
            <a:chExt cx="7488832" cy="161682"/>
          </a:xfrm>
        </p:grpSpPr>
        <p:sp>
          <p:nvSpPr>
            <p:cNvPr id="3" name="Freeform 3"/>
            <p:cNvSpPr/>
            <p:nvPr/>
          </p:nvSpPr>
          <p:spPr>
            <a:xfrm>
              <a:off x="0" y="0"/>
              <a:ext cx="7488936" cy="161798"/>
            </a:xfrm>
            <a:custGeom>
              <a:avLst/>
              <a:gdLst/>
              <a:ahLst/>
              <a:cxnLst/>
              <a:rect l="l" t="t" r="r" b="b"/>
              <a:pathLst>
                <a:path w="7488936" h="161798">
                  <a:moveTo>
                    <a:pt x="0" y="80899"/>
                  </a:moveTo>
                  <a:cubicBezTo>
                    <a:pt x="0" y="36195"/>
                    <a:pt x="36195" y="0"/>
                    <a:pt x="80899" y="0"/>
                  </a:cubicBezTo>
                  <a:lnTo>
                    <a:pt x="7408037" y="0"/>
                  </a:lnTo>
                  <a:cubicBezTo>
                    <a:pt x="7452741" y="0"/>
                    <a:pt x="7488936" y="36195"/>
                    <a:pt x="7488936" y="80899"/>
                  </a:cubicBezTo>
                  <a:cubicBezTo>
                    <a:pt x="7488936" y="125603"/>
                    <a:pt x="7452741" y="161798"/>
                    <a:pt x="7408037" y="161798"/>
                  </a:cubicBezTo>
                  <a:lnTo>
                    <a:pt x="80899" y="161798"/>
                  </a:lnTo>
                  <a:cubicBezTo>
                    <a:pt x="36195" y="161671"/>
                    <a:pt x="0" y="125476"/>
                    <a:pt x="0" y="80899"/>
                  </a:cubicBezTo>
                  <a:close/>
                </a:path>
              </a:pathLst>
            </a:custGeom>
            <a:solidFill>
              <a:srgbClr val="FFFFFF"/>
            </a:solidFill>
          </p:spPr>
        </p:sp>
      </p:grpSp>
      <p:grpSp>
        <p:nvGrpSpPr>
          <p:cNvPr id="4" name="Group 4"/>
          <p:cNvGrpSpPr/>
          <p:nvPr/>
        </p:nvGrpSpPr>
        <p:grpSpPr>
          <a:xfrm>
            <a:off x="8493" y="0"/>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sp>
        <p:nvSpPr>
          <p:cNvPr id="6" name="Freeform 6"/>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74112" y="2066172"/>
            <a:ext cx="3929280" cy="790036"/>
            <a:chOff x="0" y="0"/>
            <a:chExt cx="5239040" cy="1053382"/>
          </a:xfrm>
        </p:grpSpPr>
        <p:sp>
          <p:nvSpPr>
            <p:cNvPr id="8" name="Freeform 8"/>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grpSp>
        <p:nvGrpSpPr>
          <p:cNvPr id="9" name="Group 9"/>
          <p:cNvGrpSpPr/>
          <p:nvPr/>
        </p:nvGrpSpPr>
        <p:grpSpPr>
          <a:xfrm>
            <a:off x="393120" y="1160906"/>
            <a:ext cx="453999" cy="453999"/>
            <a:chOff x="0" y="0"/>
            <a:chExt cx="605332" cy="605332"/>
          </a:xfrm>
        </p:grpSpPr>
        <p:sp>
          <p:nvSpPr>
            <p:cNvPr id="10" name="Freeform 10"/>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1" name="Freeform 11"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2" name="Freeform 12"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grpSp>
        <p:nvGrpSpPr>
          <p:cNvPr id="13" name="Group 13"/>
          <p:cNvGrpSpPr/>
          <p:nvPr/>
        </p:nvGrpSpPr>
        <p:grpSpPr>
          <a:xfrm rot="5400000">
            <a:off x="5026521" y="4890362"/>
            <a:ext cx="1188132" cy="768084"/>
            <a:chOff x="0" y="0"/>
            <a:chExt cx="1584176" cy="1024112"/>
          </a:xfrm>
        </p:grpSpPr>
        <p:sp>
          <p:nvSpPr>
            <p:cNvPr id="14" name="Freeform 14">
              <a:hlinkClick r:id="rId6"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grpSp>
        <p:nvGrpSpPr>
          <p:cNvPr id="15" name="Group 15"/>
          <p:cNvGrpSpPr/>
          <p:nvPr/>
        </p:nvGrpSpPr>
        <p:grpSpPr>
          <a:xfrm rot="-5315075">
            <a:off x="5026521" y="6743441"/>
            <a:ext cx="1188132" cy="768084"/>
            <a:chOff x="0" y="0"/>
            <a:chExt cx="1584176" cy="1024112"/>
          </a:xfrm>
        </p:grpSpPr>
        <p:sp>
          <p:nvSpPr>
            <p:cNvPr id="16" name="Freeform 16">
              <a:hlinkClick r:id="rId7"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sp>
        <p:nvSpPr>
          <p:cNvPr id="17" name="Freeform 17"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18" name="Freeform 18"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9" name="Freeform 19" descr="A screenshot of a phone  Description automatically generated"/>
          <p:cNvSpPr/>
          <p:nvPr/>
        </p:nvSpPr>
        <p:spPr>
          <a:xfrm>
            <a:off x="182172" y="8066942"/>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20" name="Freeform 20"/>
          <p:cNvSpPr/>
          <p:nvPr/>
        </p:nvSpPr>
        <p:spPr>
          <a:xfrm>
            <a:off x="11784118" y="1449513"/>
            <a:ext cx="6280556" cy="8373951"/>
          </a:xfrm>
          <a:custGeom>
            <a:avLst/>
            <a:gdLst/>
            <a:ahLst/>
            <a:cxnLst/>
            <a:rect l="l" t="t" r="r" b="b"/>
            <a:pathLst>
              <a:path w="6280556" h="8373951">
                <a:moveTo>
                  <a:pt x="0" y="0"/>
                </a:moveTo>
                <a:lnTo>
                  <a:pt x="6280557" y="0"/>
                </a:lnTo>
                <a:lnTo>
                  <a:pt x="6280557" y="8373951"/>
                </a:lnTo>
                <a:lnTo>
                  <a:pt x="0" y="8373951"/>
                </a:lnTo>
                <a:lnTo>
                  <a:pt x="0" y="0"/>
                </a:lnTo>
                <a:close/>
              </a:path>
            </a:pathLst>
          </a:custGeom>
          <a:blipFill>
            <a:blip r:embed="rId8"/>
            <a:stretch>
              <a:fillRect l="-58545" r="-41576"/>
            </a:stretch>
          </a:blipFill>
        </p:spPr>
      </p:sp>
      <p:sp>
        <p:nvSpPr>
          <p:cNvPr id="21" name="TextBox 21"/>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Motivation</a:t>
            </a:r>
          </a:p>
        </p:txBody>
      </p:sp>
      <p:sp>
        <p:nvSpPr>
          <p:cNvPr id="22" name="TextBox 22"/>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A1 &amp; A2</a:t>
            </a:r>
          </a:p>
        </p:txBody>
      </p:sp>
      <p:sp>
        <p:nvSpPr>
          <p:cNvPr id="23" name="TextBox 23"/>
          <p:cNvSpPr txBox="1"/>
          <p:nvPr/>
        </p:nvSpPr>
        <p:spPr>
          <a:xfrm>
            <a:off x="918516" y="4607365"/>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Typical Implementation</a:t>
            </a:r>
          </a:p>
        </p:txBody>
      </p:sp>
      <p:sp>
        <p:nvSpPr>
          <p:cNvPr id="24" name="TextBox 24"/>
          <p:cNvSpPr txBox="1"/>
          <p:nvPr/>
        </p:nvSpPr>
        <p:spPr>
          <a:xfrm>
            <a:off x="5236545" y="2489495"/>
            <a:ext cx="5947498" cy="1655445"/>
          </a:xfrm>
          <a:prstGeom prst="rect">
            <a:avLst/>
          </a:prstGeom>
        </p:spPr>
        <p:txBody>
          <a:bodyPr lIns="0" tIns="0" rIns="0" bIns="0" rtlCol="0" anchor="t">
            <a:spAutoFit/>
          </a:bodyPr>
          <a:lstStyle/>
          <a:p>
            <a:pPr algn="l">
              <a:lnSpc>
                <a:spcPts val="3240"/>
              </a:lnSpc>
            </a:pPr>
            <a:r>
              <a:rPr lang="en-US" sz="3000" spc="28">
                <a:solidFill>
                  <a:srgbClr val="FFFFFF"/>
                </a:solidFill>
                <a:latin typeface="TT Rounds Condensed"/>
              </a:rPr>
              <a:t>      Two most important concepts in web application securtity are Authentication (AuthN, A1) and Authorization (AuthZ, A2).</a:t>
            </a:r>
          </a:p>
        </p:txBody>
      </p:sp>
      <p:sp>
        <p:nvSpPr>
          <p:cNvPr id="25" name="TextBox 25"/>
          <p:cNvSpPr txBox="1"/>
          <p:nvPr/>
        </p:nvSpPr>
        <p:spPr>
          <a:xfrm>
            <a:off x="946459" y="60666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Security Principle</a:t>
            </a:r>
          </a:p>
        </p:txBody>
      </p:sp>
      <p:sp>
        <p:nvSpPr>
          <p:cNvPr id="26" name="TextBox 26"/>
          <p:cNvSpPr txBox="1"/>
          <p:nvPr/>
        </p:nvSpPr>
        <p:spPr>
          <a:xfrm>
            <a:off x="918516" y="716592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Notes</a:t>
            </a:r>
          </a:p>
        </p:txBody>
      </p:sp>
      <p:sp>
        <p:nvSpPr>
          <p:cNvPr id="27" name="TextBox 27"/>
          <p:cNvSpPr txBox="1"/>
          <p:nvPr/>
        </p:nvSpPr>
        <p:spPr>
          <a:xfrm>
            <a:off x="6377844" y="5084856"/>
            <a:ext cx="5947498" cy="534162"/>
          </a:xfrm>
          <a:prstGeom prst="rect">
            <a:avLst/>
          </a:prstGeom>
        </p:spPr>
        <p:txBody>
          <a:bodyPr lIns="0" tIns="0" rIns="0" bIns="0" rtlCol="0" anchor="t">
            <a:spAutoFit/>
          </a:bodyPr>
          <a:lstStyle/>
          <a:p>
            <a:pPr algn="l">
              <a:lnSpc>
                <a:spcPts val="4103"/>
              </a:lnSpc>
            </a:pPr>
            <a:r>
              <a:rPr lang="en-US" sz="3799" spc="35">
                <a:solidFill>
                  <a:srgbClr val="FFFFFF"/>
                </a:solidFill>
                <a:latin typeface="TT Rounds Condensed Bold"/>
              </a:rPr>
              <a:t>Authencation (AuthN, A1)</a:t>
            </a:r>
          </a:p>
        </p:txBody>
      </p:sp>
      <p:sp>
        <p:nvSpPr>
          <p:cNvPr id="28" name="TextBox 28"/>
          <p:cNvSpPr txBox="1"/>
          <p:nvPr/>
        </p:nvSpPr>
        <p:spPr>
          <a:xfrm>
            <a:off x="6377844" y="6879452"/>
            <a:ext cx="5947498" cy="534162"/>
          </a:xfrm>
          <a:prstGeom prst="rect">
            <a:avLst/>
          </a:prstGeom>
        </p:spPr>
        <p:txBody>
          <a:bodyPr lIns="0" tIns="0" rIns="0" bIns="0" rtlCol="0" anchor="t">
            <a:spAutoFit/>
          </a:bodyPr>
          <a:lstStyle/>
          <a:p>
            <a:pPr algn="l">
              <a:lnSpc>
                <a:spcPts val="4103"/>
              </a:lnSpc>
            </a:pPr>
            <a:r>
              <a:rPr lang="en-US" sz="3799" spc="35">
                <a:solidFill>
                  <a:srgbClr val="FFFFFF"/>
                </a:solidFill>
                <a:latin typeface="TT Rounds Condensed Bold"/>
              </a:rPr>
              <a:t>Authorization (AuthZ, A2)</a:t>
            </a:r>
          </a:p>
        </p:txBody>
      </p:sp>
      <p:sp>
        <p:nvSpPr>
          <p:cNvPr id="29" name="Freeform 29" descr="A screenshot of a phone  Description automatically generated"/>
          <p:cNvSpPr/>
          <p:nvPr/>
        </p:nvSpPr>
        <p:spPr>
          <a:xfrm>
            <a:off x="287646" y="696770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30" name="TextBox 30"/>
          <p:cNvSpPr txBox="1"/>
          <p:nvPr/>
        </p:nvSpPr>
        <p:spPr>
          <a:xfrm>
            <a:off x="952593" y="3293405"/>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Injection</a:t>
            </a:r>
          </a:p>
        </p:txBody>
      </p:sp>
      <p:sp>
        <p:nvSpPr>
          <p:cNvPr id="31" name="TextBox 31"/>
          <p:cNvSpPr txBox="1"/>
          <p:nvPr/>
        </p:nvSpPr>
        <p:spPr>
          <a:xfrm>
            <a:off x="847119" y="8215221"/>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4" action="ppaction://hlinksldjump"/>
              </a:rPr>
              <a:t>Group’s member</a:t>
            </a:r>
          </a:p>
        </p:txBody>
      </p:sp>
      <p:sp>
        <p:nvSpPr>
          <p:cNvPr id="32" name="Freeform 32"/>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5"/>
            <a:stretch>
              <a:fillRect/>
            </a:stretch>
          </a:blipFill>
        </p:spPr>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24432" y="201955"/>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grpSp>
        <p:nvGrpSpPr>
          <p:cNvPr id="6" name="Group 6"/>
          <p:cNvGrpSpPr/>
          <p:nvPr/>
        </p:nvGrpSpPr>
        <p:grpSpPr>
          <a:xfrm>
            <a:off x="265596" y="2020181"/>
            <a:ext cx="3929280" cy="790037"/>
            <a:chOff x="0" y="0"/>
            <a:chExt cx="5239040" cy="1053382"/>
          </a:xfrm>
        </p:grpSpPr>
        <p:sp>
          <p:nvSpPr>
            <p:cNvPr id="7" name="Freeform 7"/>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8" name="Freeform 8"/>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6205220" y="3446065"/>
            <a:ext cx="2331286" cy="3495036"/>
            <a:chOff x="0" y="0"/>
            <a:chExt cx="3108382" cy="4660048"/>
          </a:xfrm>
        </p:grpSpPr>
        <p:sp>
          <p:nvSpPr>
            <p:cNvPr id="10" name="Freeform 10"/>
            <p:cNvSpPr/>
            <p:nvPr/>
          </p:nvSpPr>
          <p:spPr>
            <a:xfrm>
              <a:off x="12700" y="12700"/>
              <a:ext cx="3082925" cy="4634611"/>
            </a:xfrm>
            <a:custGeom>
              <a:avLst/>
              <a:gdLst/>
              <a:ahLst/>
              <a:cxnLst/>
              <a:rect l="l" t="t" r="r" b="b"/>
              <a:pathLst>
                <a:path w="3082925" h="4634611">
                  <a:moveTo>
                    <a:pt x="0" y="1545717"/>
                  </a:moveTo>
                  <a:cubicBezTo>
                    <a:pt x="0" y="692023"/>
                    <a:pt x="690118" y="0"/>
                    <a:pt x="1541526" y="0"/>
                  </a:cubicBezTo>
                  <a:cubicBezTo>
                    <a:pt x="2392934" y="0"/>
                    <a:pt x="3082925" y="692023"/>
                    <a:pt x="3082925" y="1545717"/>
                  </a:cubicBezTo>
                  <a:lnTo>
                    <a:pt x="3082925" y="3088894"/>
                  </a:lnTo>
                  <a:cubicBezTo>
                    <a:pt x="3082925" y="3942588"/>
                    <a:pt x="2392807" y="4634611"/>
                    <a:pt x="1541399" y="4634611"/>
                  </a:cubicBezTo>
                  <a:cubicBezTo>
                    <a:pt x="689991" y="4634611"/>
                    <a:pt x="0" y="3942588"/>
                    <a:pt x="0" y="3088894"/>
                  </a:cubicBezTo>
                  <a:close/>
                </a:path>
              </a:pathLst>
            </a:custGeom>
            <a:blipFill>
              <a:blip r:embed="rId4"/>
              <a:stretch>
                <a:fillRect l="-88041" t="-274" r="-88043" b="-274"/>
              </a:stretch>
            </a:blipFill>
          </p:spPr>
        </p:sp>
      </p:grpSp>
      <p:grpSp>
        <p:nvGrpSpPr>
          <p:cNvPr id="11" name="Group 11"/>
          <p:cNvGrpSpPr/>
          <p:nvPr/>
        </p:nvGrpSpPr>
        <p:grpSpPr>
          <a:xfrm>
            <a:off x="393120" y="1160906"/>
            <a:ext cx="453999" cy="453999"/>
            <a:chOff x="0" y="0"/>
            <a:chExt cx="605332" cy="605332"/>
          </a:xfrm>
        </p:grpSpPr>
        <p:sp>
          <p:nvSpPr>
            <p:cNvPr id="12" name="Freeform 12"/>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3" name="Freeform 13"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14" name="Freeform 14"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5" name="TextBox 15"/>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7" action="ppaction://hlinksldjump"/>
              </a:rPr>
              <a:t>Motivation</a:t>
            </a:r>
          </a:p>
        </p:txBody>
      </p:sp>
      <p:sp>
        <p:nvSpPr>
          <p:cNvPr id="16" name="TextBox 16"/>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A1 &amp; A2</a:t>
            </a:r>
          </a:p>
        </p:txBody>
      </p:sp>
      <p:sp>
        <p:nvSpPr>
          <p:cNvPr id="17" name="TextBox 17"/>
          <p:cNvSpPr txBox="1"/>
          <p:nvPr/>
        </p:nvSpPr>
        <p:spPr>
          <a:xfrm>
            <a:off x="1029384" y="4539505"/>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Typical Implementation</a:t>
            </a:r>
          </a:p>
        </p:txBody>
      </p:sp>
      <p:sp>
        <p:nvSpPr>
          <p:cNvPr id="18" name="Freeform 18"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9" name="TextBox 19"/>
          <p:cNvSpPr txBox="1"/>
          <p:nvPr/>
        </p:nvSpPr>
        <p:spPr>
          <a:xfrm>
            <a:off x="946459" y="596281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Security Principle</a:t>
            </a:r>
          </a:p>
        </p:txBody>
      </p:sp>
      <p:sp>
        <p:nvSpPr>
          <p:cNvPr id="20" name="Freeform 20"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1" name="TextBox 21"/>
          <p:cNvSpPr txBox="1"/>
          <p:nvPr/>
        </p:nvSpPr>
        <p:spPr>
          <a:xfrm>
            <a:off x="946459" y="71830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Notes</a:t>
            </a:r>
          </a:p>
        </p:txBody>
      </p:sp>
      <p:sp>
        <p:nvSpPr>
          <p:cNvPr id="22" name="Freeform 22" descr="A screenshot of a phone  Description automatically generated"/>
          <p:cNvSpPr/>
          <p:nvPr/>
        </p:nvSpPr>
        <p:spPr>
          <a:xfrm>
            <a:off x="265596" y="799141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23" name="TextBox 23"/>
          <p:cNvSpPr txBox="1"/>
          <p:nvPr/>
        </p:nvSpPr>
        <p:spPr>
          <a:xfrm>
            <a:off x="4986530" y="692029"/>
            <a:ext cx="4194740" cy="1723171"/>
          </a:xfrm>
          <a:prstGeom prst="rect">
            <a:avLst/>
          </a:prstGeom>
        </p:spPr>
        <p:txBody>
          <a:bodyPr lIns="0" tIns="0" rIns="0" bIns="0" rtlCol="0" anchor="t">
            <a:spAutoFit/>
          </a:bodyPr>
          <a:lstStyle/>
          <a:p>
            <a:pPr algn="l">
              <a:lnSpc>
                <a:spcPts val="12068"/>
              </a:lnSpc>
            </a:pPr>
            <a:r>
              <a:rPr lang="en-US" sz="10056">
                <a:solidFill>
                  <a:srgbClr val="FFFFFF"/>
                </a:solidFill>
                <a:latin typeface="Arial"/>
              </a:rPr>
              <a:t>A1</a:t>
            </a:r>
          </a:p>
        </p:txBody>
      </p:sp>
      <p:sp>
        <p:nvSpPr>
          <p:cNvPr id="24" name="TextBox 24"/>
          <p:cNvSpPr txBox="1"/>
          <p:nvPr/>
        </p:nvSpPr>
        <p:spPr>
          <a:xfrm>
            <a:off x="4984353" y="2415199"/>
            <a:ext cx="12279825" cy="1638300"/>
          </a:xfrm>
          <a:prstGeom prst="rect">
            <a:avLst/>
          </a:prstGeom>
        </p:spPr>
        <p:txBody>
          <a:bodyPr lIns="0" tIns="0" rIns="0" bIns="0" rtlCol="0" anchor="t">
            <a:spAutoFit/>
          </a:bodyPr>
          <a:lstStyle/>
          <a:p>
            <a:pPr algn="l">
              <a:lnSpc>
                <a:spcPts val="3240"/>
              </a:lnSpc>
            </a:pPr>
            <a:r>
              <a:rPr lang="en-US" sz="2700">
                <a:solidFill>
                  <a:srgbClr val="FFFFFF"/>
                </a:solidFill>
                <a:latin typeface="Bree Serif"/>
              </a:rPr>
              <a:t>Authentication, often referred to as AuthN or A1, is the process of verifying the identity of a user, device, or system. It is a critical component of web security that ensures that only authorized users can access sensitive information and perform specific actions.</a:t>
            </a:r>
          </a:p>
        </p:txBody>
      </p:sp>
      <p:sp>
        <p:nvSpPr>
          <p:cNvPr id="25" name="TextBox 25"/>
          <p:cNvSpPr txBox="1"/>
          <p:nvPr/>
        </p:nvSpPr>
        <p:spPr>
          <a:xfrm>
            <a:off x="4984353" y="4200440"/>
            <a:ext cx="11911086" cy="5481322"/>
          </a:xfrm>
          <a:prstGeom prst="rect">
            <a:avLst/>
          </a:prstGeom>
        </p:spPr>
        <p:txBody>
          <a:bodyPr lIns="0" tIns="0" rIns="0" bIns="0" rtlCol="0" anchor="t">
            <a:spAutoFit/>
          </a:bodyPr>
          <a:lstStyle/>
          <a:p>
            <a:pPr algn="l">
              <a:lnSpc>
                <a:spcPts val="2890"/>
              </a:lnSpc>
            </a:pPr>
            <a:r>
              <a:rPr lang="en-US" sz="2408">
                <a:solidFill>
                  <a:srgbClr val="FFFFFF"/>
                </a:solidFill>
                <a:latin typeface="Bree Serif"/>
              </a:rPr>
              <a:t>There are several methods of authentication, including:</a:t>
            </a:r>
          </a:p>
          <a:p>
            <a:pPr marL="520088" lvl="1" indent="-260044" algn="l">
              <a:lnSpc>
                <a:spcPts val="2890"/>
              </a:lnSpc>
              <a:buAutoNum type="arabicPeriod"/>
            </a:pPr>
            <a:r>
              <a:rPr lang="en-US" sz="2408">
                <a:solidFill>
                  <a:srgbClr val="FFFFFF"/>
                </a:solidFill>
                <a:latin typeface="Bree Serif"/>
              </a:rPr>
              <a:t>Something you know: This is the most common method of authentication, which involves asking the user to provide a password, PIN, or other secret information. This method relies on the user's knowledge of the secret to verify their identity.</a:t>
            </a:r>
          </a:p>
          <a:p>
            <a:pPr marL="520088" lvl="1" indent="-260044" algn="l">
              <a:lnSpc>
                <a:spcPts val="2890"/>
              </a:lnSpc>
              <a:buAutoNum type="arabicPeriod"/>
            </a:pPr>
            <a:r>
              <a:rPr lang="en-US" sz="2408">
                <a:solidFill>
                  <a:srgbClr val="FFFFFF"/>
                </a:solidFill>
                <a:latin typeface="Bree Serif"/>
              </a:rPr>
              <a:t>Something you have: This method involves providing a physical token or device, such as a smart card or security key, that can be used to authenticate the user. This method relies on the user's possession of the token to verify their identity.</a:t>
            </a:r>
          </a:p>
          <a:p>
            <a:pPr marL="520088" lvl="1" indent="-260044" algn="l">
              <a:lnSpc>
                <a:spcPts val="2890"/>
              </a:lnSpc>
              <a:buAutoNum type="arabicPeriod"/>
            </a:pPr>
            <a:r>
              <a:rPr lang="en-US" sz="2408">
                <a:solidFill>
                  <a:srgbClr val="FFFFFF"/>
                </a:solidFill>
                <a:latin typeface="Bree Serif"/>
              </a:rPr>
              <a:t>Something you are: This method involves using biometric factors, such as fingerprints, facial recognition, or voice recognition, to verify the user's identity. This method relies on the user's unique physical or behavioral characteristics to verify their identity.</a:t>
            </a:r>
          </a:p>
          <a:p>
            <a:pPr marL="520088" lvl="1" indent="-260044" algn="l">
              <a:lnSpc>
                <a:spcPts val="2890"/>
              </a:lnSpc>
              <a:buAutoNum type="arabicPeriod"/>
            </a:pPr>
            <a:r>
              <a:rPr lang="en-US" sz="2408">
                <a:solidFill>
                  <a:srgbClr val="FFFFFF"/>
                </a:solidFill>
                <a:latin typeface="Bree Serif"/>
              </a:rPr>
              <a:t>Something you do: This method involves analyzing the user's behavior, such as typing patterns or mouse movements, to verify their identity. This method relies on the user's unique behavioral patterns to verify their identity.</a:t>
            </a:r>
          </a:p>
          <a:p>
            <a:pPr algn="l">
              <a:lnSpc>
                <a:spcPts val="2890"/>
              </a:lnSpc>
            </a:pPr>
            <a:endParaRPr lang="en-US" sz="2408">
              <a:solidFill>
                <a:srgbClr val="FFFFFF"/>
              </a:solidFill>
              <a:latin typeface="Bree Serif"/>
            </a:endParaRPr>
          </a:p>
        </p:txBody>
      </p:sp>
      <p:grpSp>
        <p:nvGrpSpPr>
          <p:cNvPr id="26" name="Group 26"/>
          <p:cNvGrpSpPr/>
          <p:nvPr/>
        </p:nvGrpSpPr>
        <p:grpSpPr>
          <a:xfrm rot="-5471609">
            <a:off x="16665234" y="8874258"/>
            <a:ext cx="1188132" cy="768084"/>
            <a:chOff x="0" y="0"/>
            <a:chExt cx="1584176" cy="1024112"/>
          </a:xfrm>
        </p:grpSpPr>
        <p:sp>
          <p:nvSpPr>
            <p:cNvPr id="27" name="Freeform 27">
              <a:hlinkClick r:id="rId8"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sp>
        <p:nvSpPr>
          <p:cNvPr id="28" name="Freeform 28" descr="A screenshot of a phone  Description automatically generated"/>
          <p:cNvSpPr/>
          <p:nvPr/>
        </p:nvSpPr>
        <p:spPr>
          <a:xfrm>
            <a:off x="270968" y="7000142"/>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9" name="TextBox 29"/>
          <p:cNvSpPr txBox="1"/>
          <p:nvPr/>
        </p:nvSpPr>
        <p:spPr>
          <a:xfrm>
            <a:off x="1029384" y="332456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Injection</a:t>
            </a:r>
          </a:p>
        </p:txBody>
      </p:sp>
      <p:sp>
        <p:nvSpPr>
          <p:cNvPr id="30" name="TextBox 30"/>
          <p:cNvSpPr txBox="1"/>
          <p:nvPr/>
        </p:nvSpPr>
        <p:spPr>
          <a:xfrm>
            <a:off x="1029384" y="8085765"/>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Group’s member</a:t>
            </a:r>
          </a:p>
        </p:txBody>
      </p:sp>
      <p:sp>
        <p:nvSpPr>
          <p:cNvPr id="31" name="Freeform 31"/>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4"/>
            <a:stretch>
              <a:fillRect/>
            </a:stretch>
          </a:blipFill>
        </p:spPr>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8493" y="0"/>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grpSp>
        <p:nvGrpSpPr>
          <p:cNvPr id="6" name="Group 6"/>
          <p:cNvGrpSpPr/>
          <p:nvPr/>
        </p:nvGrpSpPr>
        <p:grpSpPr>
          <a:xfrm>
            <a:off x="270967" y="2057007"/>
            <a:ext cx="3929280" cy="790037"/>
            <a:chOff x="0" y="0"/>
            <a:chExt cx="5239040" cy="1053382"/>
          </a:xfrm>
        </p:grpSpPr>
        <p:sp>
          <p:nvSpPr>
            <p:cNvPr id="7" name="Freeform 7"/>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8" name="Freeform 8"/>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rot="-5471609">
            <a:off x="16665234" y="8622114"/>
            <a:ext cx="1188132" cy="768084"/>
            <a:chOff x="0" y="0"/>
            <a:chExt cx="1584176" cy="1024112"/>
          </a:xfrm>
        </p:grpSpPr>
        <p:sp>
          <p:nvSpPr>
            <p:cNvPr id="10" name="Freeform 10">
              <a:hlinkClick r:id="rId4"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grpSp>
        <p:nvGrpSpPr>
          <p:cNvPr id="11" name="Group 11"/>
          <p:cNvGrpSpPr/>
          <p:nvPr/>
        </p:nvGrpSpPr>
        <p:grpSpPr>
          <a:xfrm>
            <a:off x="6205220" y="3258712"/>
            <a:ext cx="2331286" cy="3495036"/>
            <a:chOff x="0" y="0"/>
            <a:chExt cx="3108382" cy="4660048"/>
          </a:xfrm>
        </p:grpSpPr>
        <p:sp>
          <p:nvSpPr>
            <p:cNvPr id="12" name="Freeform 12"/>
            <p:cNvSpPr/>
            <p:nvPr/>
          </p:nvSpPr>
          <p:spPr>
            <a:xfrm>
              <a:off x="12700" y="12700"/>
              <a:ext cx="3082925" cy="4634611"/>
            </a:xfrm>
            <a:custGeom>
              <a:avLst/>
              <a:gdLst/>
              <a:ahLst/>
              <a:cxnLst/>
              <a:rect l="l" t="t" r="r" b="b"/>
              <a:pathLst>
                <a:path w="3082925" h="4634611">
                  <a:moveTo>
                    <a:pt x="0" y="1545717"/>
                  </a:moveTo>
                  <a:cubicBezTo>
                    <a:pt x="0" y="692023"/>
                    <a:pt x="690118" y="0"/>
                    <a:pt x="1541526" y="0"/>
                  </a:cubicBezTo>
                  <a:cubicBezTo>
                    <a:pt x="2392934" y="0"/>
                    <a:pt x="3082925" y="692023"/>
                    <a:pt x="3082925" y="1545717"/>
                  </a:cubicBezTo>
                  <a:lnTo>
                    <a:pt x="3082925" y="3088894"/>
                  </a:lnTo>
                  <a:cubicBezTo>
                    <a:pt x="3082925" y="3942588"/>
                    <a:pt x="2392807" y="4634611"/>
                    <a:pt x="1541399" y="4634611"/>
                  </a:cubicBezTo>
                  <a:cubicBezTo>
                    <a:pt x="689991" y="4634611"/>
                    <a:pt x="0" y="3942588"/>
                    <a:pt x="0" y="3088894"/>
                  </a:cubicBezTo>
                  <a:close/>
                </a:path>
              </a:pathLst>
            </a:custGeom>
            <a:blipFill>
              <a:blip r:embed="rId5"/>
              <a:stretch>
                <a:fillRect l="-88041" t="-274" r="-88043" b="-274"/>
              </a:stretch>
            </a:blipFill>
          </p:spPr>
        </p:sp>
      </p:grpSp>
      <p:sp>
        <p:nvSpPr>
          <p:cNvPr id="13" name="TextBox 13"/>
          <p:cNvSpPr txBox="1"/>
          <p:nvPr/>
        </p:nvSpPr>
        <p:spPr>
          <a:xfrm>
            <a:off x="4949260" y="658069"/>
            <a:ext cx="4194740" cy="1723171"/>
          </a:xfrm>
          <a:prstGeom prst="rect">
            <a:avLst/>
          </a:prstGeom>
        </p:spPr>
        <p:txBody>
          <a:bodyPr lIns="0" tIns="0" rIns="0" bIns="0" rtlCol="0" anchor="t">
            <a:spAutoFit/>
          </a:bodyPr>
          <a:lstStyle/>
          <a:p>
            <a:pPr algn="l">
              <a:lnSpc>
                <a:spcPts val="12068"/>
              </a:lnSpc>
            </a:pPr>
            <a:r>
              <a:rPr lang="en-US" sz="10056">
                <a:solidFill>
                  <a:srgbClr val="FFFFFF"/>
                </a:solidFill>
                <a:latin typeface="Arial"/>
              </a:rPr>
              <a:t>A2</a:t>
            </a:r>
          </a:p>
        </p:txBody>
      </p:sp>
      <p:grpSp>
        <p:nvGrpSpPr>
          <p:cNvPr id="14" name="Group 14"/>
          <p:cNvGrpSpPr/>
          <p:nvPr/>
        </p:nvGrpSpPr>
        <p:grpSpPr>
          <a:xfrm>
            <a:off x="393120" y="1160906"/>
            <a:ext cx="453999" cy="453999"/>
            <a:chOff x="0" y="0"/>
            <a:chExt cx="605332" cy="605332"/>
          </a:xfrm>
        </p:grpSpPr>
        <p:sp>
          <p:nvSpPr>
            <p:cNvPr id="15" name="Freeform 15"/>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6" name="Freeform 16"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9971" t="-181461" r="-659572" b="-801435"/>
            </a:stretch>
          </a:blipFill>
        </p:spPr>
      </p:sp>
      <p:sp>
        <p:nvSpPr>
          <p:cNvPr id="17" name="Freeform 17"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7"/>
            <a:stretch>
              <a:fillRect l="-16737" t="-308436" r="-662848" b="-674518"/>
            </a:stretch>
          </a:blipFill>
        </p:spPr>
      </p:sp>
      <p:sp>
        <p:nvSpPr>
          <p:cNvPr id="18" name="TextBox 18"/>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Motivation</a:t>
            </a:r>
          </a:p>
        </p:txBody>
      </p:sp>
      <p:sp>
        <p:nvSpPr>
          <p:cNvPr id="19" name="TextBox 19"/>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4" action="ppaction://hlinksldjump"/>
              </a:rPr>
              <a:t>A1 &amp; A2</a:t>
            </a:r>
          </a:p>
        </p:txBody>
      </p:sp>
      <p:sp>
        <p:nvSpPr>
          <p:cNvPr id="20" name="TextBox 20"/>
          <p:cNvSpPr txBox="1"/>
          <p:nvPr/>
        </p:nvSpPr>
        <p:spPr>
          <a:xfrm>
            <a:off x="946459" y="4429293"/>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Typical Implementation</a:t>
            </a:r>
          </a:p>
        </p:txBody>
      </p:sp>
      <p:sp>
        <p:nvSpPr>
          <p:cNvPr id="21" name="Freeform 21"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7"/>
            <a:stretch>
              <a:fillRect l="-16737" t="-308436" r="-662848" b="-674518"/>
            </a:stretch>
          </a:blipFill>
        </p:spPr>
      </p:sp>
      <p:sp>
        <p:nvSpPr>
          <p:cNvPr id="22" name="TextBox 22"/>
          <p:cNvSpPr txBox="1"/>
          <p:nvPr/>
        </p:nvSpPr>
        <p:spPr>
          <a:xfrm>
            <a:off x="935914" y="59523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Security Principle</a:t>
            </a:r>
          </a:p>
        </p:txBody>
      </p:sp>
      <p:sp>
        <p:nvSpPr>
          <p:cNvPr id="23" name="Freeform 23"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9971" t="-181461" r="-659572" b="-801435"/>
            </a:stretch>
          </a:blipFill>
        </p:spPr>
      </p:sp>
      <p:sp>
        <p:nvSpPr>
          <p:cNvPr id="24" name="TextBox 24"/>
          <p:cNvSpPr txBox="1"/>
          <p:nvPr/>
        </p:nvSpPr>
        <p:spPr>
          <a:xfrm>
            <a:off x="1034756" y="7132590"/>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Notes</a:t>
            </a:r>
          </a:p>
        </p:txBody>
      </p:sp>
      <p:sp>
        <p:nvSpPr>
          <p:cNvPr id="25" name="Freeform 25" descr="A screenshot of a phone  Description automatically generated"/>
          <p:cNvSpPr/>
          <p:nvPr/>
        </p:nvSpPr>
        <p:spPr>
          <a:xfrm>
            <a:off x="363753" y="8112764"/>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7"/>
            <a:stretch>
              <a:fillRect l="-16737" t="-308436" r="-662848" b="-674518"/>
            </a:stretch>
          </a:blipFill>
        </p:spPr>
      </p:sp>
      <p:sp>
        <p:nvSpPr>
          <p:cNvPr id="26" name="TextBox 26"/>
          <p:cNvSpPr txBox="1"/>
          <p:nvPr/>
        </p:nvSpPr>
        <p:spPr>
          <a:xfrm>
            <a:off x="4949260" y="2415199"/>
            <a:ext cx="11717715" cy="1954133"/>
          </a:xfrm>
          <a:prstGeom prst="rect">
            <a:avLst/>
          </a:prstGeom>
        </p:spPr>
        <p:txBody>
          <a:bodyPr lIns="0" tIns="0" rIns="0" bIns="0" rtlCol="0" anchor="t">
            <a:spAutoFit/>
          </a:bodyPr>
          <a:lstStyle/>
          <a:p>
            <a:pPr algn="l">
              <a:lnSpc>
                <a:spcPts val="3091"/>
              </a:lnSpc>
            </a:pPr>
            <a:r>
              <a:rPr lang="en-US" sz="2576">
                <a:solidFill>
                  <a:srgbClr val="FFFFFF"/>
                </a:solidFill>
                <a:latin typeface="Bree Serif"/>
              </a:rPr>
              <a:t>Authorization, often referred to as AuthZ or A2, is the process of granting or denying access to specific resources or actions based on the user's identity, role, or permissions. It is a critical component of web security that ensures that users can only access the resources and perform the actions that they are authorized to do.</a:t>
            </a:r>
          </a:p>
        </p:txBody>
      </p:sp>
      <p:sp>
        <p:nvSpPr>
          <p:cNvPr id="27" name="TextBox 27"/>
          <p:cNvSpPr txBox="1"/>
          <p:nvPr/>
        </p:nvSpPr>
        <p:spPr>
          <a:xfrm>
            <a:off x="4949260" y="4527937"/>
            <a:ext cx="11911086" cy="5667375"/>
          </a:xfrm>
          <a:prstGeom prst="rect">
            <a:avLst/>
          </a:prstGeom>
        </p:spPr>
        <p:txBody>
          <a:bodyPr lIns="0" tIns="0" rIns="0" bIns="0" rtlCol="0" anchor="t">
            <a:spAutoFit/>
          </a:bodyPr>
          <a:lstStyle/>
          <a:p>
            <a:pPr>
              <a:lnSpc>
                <a:spcPts val="2542"/>
              </a:lnSpc>
            </a:pPr>
            <a:r>
              <a:rPr lang="en-US" sz="2119">
                <a:solidFill>
                  <a:srgbClr val="FFFFFF"/>
                </a:solidFill>
                <a:latin typeface="Bree Serif"/>
              </a:rPr>
              <a:t>Authorization can be implemented using various methods, including:</a:t>
            </a:r>
          </a:p>
          <a:p>
            <a:pPr marL="457524" lvl="1" indent="-228762">
              <a:lnSpc>
                <a:spcPts val="2542"/>
              </a:lnSpc>
              <a:buAutoNum type="arabicPeriod"/>
            </a:pPr>
            <a:r>
              <a:rPr lang="en-US" sz="2119">
                <a:solidFill>
                  <a:srgbClr val="FFFFFF"/>
                </a:solidFill>
                <a:latin typeface="Bree Serif"/>
              </a:rPr>
              <a:t>Role-Based Access Control (RBAC): This method involves assigning roles to users based on their job functions or responsibilities, and then granting or denying access to resources based on the user's role. For example, an administrator may have access to all resources, while a regular user may only have access to specific resources.</a:t>
            </a:r>
          </a:p>
          <a:p>
            <a:pPr marL="457524" lvl="1" indent="-228762">
              <a:lnSpc>
                <a:spcPts val="2542"/>
              </a:lnSpc>
              <a:buAutoNum type="arabicPeriod"/>
            </a:pPr>
            <a:r>
              <a:rPr lang="en-US" sz="2119">
                <a:solidFill>
                  <a:srgbClr val="FFFFFF"/>
                </a:solidFill>
                <a:latin typeface="Bree Serif"/>
              </a:rPr>
              <a:t>Access Control Lists (ACLs): This method involves creating a list of users or groups and the resources or actions that they are allowed or denied access to. This method is often used for fine-grained access control, where specific users or groups require access to specific resources or actions.</a:t>
            </a:r>
          </a:p>
          <a:p>
            <a:pPr marL="457524" lvl="1" indent="-228762">
              <a:lnSpc>
                <a:spcPts val="2542"/>
              </a:lnSpc>
              <a:buAutoNum type="arabicPeriod"/>
            </a:pPr>
            <a:r>
              <a:rPr lang="en-US" sz="2119">
                <a:solidFill>
                  <a:srgbClr val="FFFFFF"/>
                </a:solidFill>
                <a:latin typeface="Bree Serif"/>
              </a:rPr>
              <a:t>Capability-Based Access Control (CAPB): This method involves granting users a capability, which is a token or key that grants them access to specific resources or actions. This method is often used in distributed systems, where resources are spread across multiple servers or systems.</a:t>
            </a:r>
          </a:p>
          <a:p>
            <a:pPr marL="457524" lvl="1" indent="-228762">
              <a:lnSpc>
                <a:spcPts val="2542"/>
              </a:lnSpc>
              <a:buAutoNum type="arabicPeriod"/>
            </a:pPr>
            <a:r>
              <a:rPr lang="en-US" sz="2119">
                <a:solidFill>
                  <a:srgbClr val="FFFFFF"/>
                </a:solidFill>
                <a:latin typeface="Bree Serif"/>
              </a:rPr>
              <a:t>Policy-Based Access Control (PBAC): This method involves defining a policy that specifies the rules and conditions for accessing resources or performing actions. This method is often used in complex systems, where access control requirements are dynamic and require a flexible and adaptable approach.</a:t>
            </a:r>
          </a:p>
          <a:p>
            <a:pPr algn="l">
              <a:lnSpc>
                <a:spcPts val="2542"/>
              </a:lnSpc>
            </a:pPr>
            <a:endParaRPr lang="en-US" sz="2119">
              <a:solidFill>
                <a:srgbClr val="FFFFFF"/>
              </a:solidFill>
              <a:latin typeface="Bree Serif"/>
            </a:endParaRPr>
          </a:p>
        </p:txBody>
      </p:sp>
      <p:sp>
        <p:nvSpPr>
          <p:cNvPr id="28" name="Freeform 28" descr="A screenshot of a phone  Description automatically generated"/>
          <p:cNvSpPr/>
          <p:nvPr/>
        </p:nvSpPr>
        <p:spPr>
          <a:xfrm>
            <a:off x="363753" y="7038242"/>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9971" t="-181461" r="-659572" b="-801435"/>
            </a:stretch>
          </a:blipFill>
        </p:spPr>
      </p:sp>
      <p:sp>
        <p:nvSpPr>
          <p:cNvPr id="29" name="TextBox 29"/>
          <p:cNvSpPr txBox="1"/>
          <p:nvPr/>
        </p:nvSpPr>
        <p:spPr>
          <a:xfrm>
            <a:off x="930543" y="337201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Injection</a:t>
            </a:r>
          </a:p>
        </p:txBody>
      </p:sp>
      <p:sp>
        <p:nvSpPr>
          <p:cNvPr id="30" name="TextBox 30"/>
          <p:cNvSpPr txBox="1"/>
          <p:nvPr/>
        </p:nvSpPr>
        <p:spPr>
          <a:xfrm>
            <a:off x="1034755" y="8123190"/>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Group’s member</a:t>
            </a:r>
          </a:p>
        </p:txBody>
      </p:sp>
      <p:sp>
        <p:nvSpPr>
          <p:cNvPr id="31" name="Freeform 31"/>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24432" y="201955"/>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grpSp>
        <p:nvGrpSpPr>
          <p:cNvPr id="6" name="Group 6"/>
          <p:cNvGrpSpPr/>
          <p:nvPr/>
        </p:nvGrpSpPr>
        <p:grpSpPr>
          <a:xfrm>
            <a:off x="287016" y="3187494"/>
            <a:ext cx="3929280" cy="790037"/>
            <a:chOff x="0" y="0"/>
            <a:chExt cx="5239040" cy="1053382"/>
          </a:xfrm>
        </p:grpSpPr>
        <p:sp>
          <p:nvSpPr>
            <p:cNvPr id="7" name="Freeform 7"/>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8" name="Freeform 8"/>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6205220" y="3258712"/>
            <a:ext cx="2331286" cy="3495036"/>
            <a:chOff x="0" y="0"/>
            <a:chExt cx="3108382" cy="4660048"/>
          </a:xfrm>
        </p:grpSpPr>
        <p:sp>
          <p:nvSpPr>
            <p:cNvPr id="10" name="Freeform 10"/>
            <p:cNvSpPr/>
            <p:nvPr/>
          </p:nvSpPr>
          <p:spPr>
            <a:xfrm>
              <a:off x="12700" y="12700"/>
              <a:ext cx="3082925" cy="4634611"/>
            </a:xfrm>
            <a:custGeom>
              <a:avLst/>
              <a:gdLst/>
              <a:ahLst/>
              <a:cxnLst/>
              <a:rect l="l" t="t" r="r" b="b"/>
              <a:pathLst>
                <a:path w="3082925" h="4634611">
                  <a:moveTo>
                    <a:pt x="0" y="1545717"/>
                  </a:moveTo>
                  <a:cubicBezTo>
                    <a:pt x="0" y="692023"/>
                    <a:pt x="690118" y="0"/>
                    <a:pt x="1541526" y="0"/>
                  </a:cubicBezTo>
                  <a:cubicBezTo>
                    <a:pt x="2392934" y="0"/>
                    <a:pt x="3082925" y="692023"/>
                    <a:pt x="3082925" y="1545717"/>
                  </a:cubicBezTo>
                  <a:lnTo>
                    <a:pt x="3082925" y="3088894"/>
                  </a:lnTo>
                  <a:cubicBezTo>
                    <a:pt x="3082925" y="3942588"/>
                    <a:pt x="2392807" y="4634611"/>
                    <a:pt x="1541399" y="4634611"/>
                  </a:cubicBezTo>
                  <a:cubicBezTo>
                    <a:pt x="689991" y="4634611"/>
                    <a:pt x="0" y="3942588"/>
                    <a:pt x="0" y="3088894"/>
                  </a:cubicBezTo>
                  <a:close/>
                </a:path>
              </a:pathLst>
            </a:custGeom>
            <a:blipFill>
              <a:blip r:embed="rId4"/>
              <a:stretch>
                <a:fillRect l="-88041" t="-274" r="-88043" b="-274"/>
              </a:stretch>
            </a:blipFill>
          </p:spPr>
        </p:sp>
      </p:grpSp>
      <p:grpSp>
        <p:nvGrpSpPr>
          <p:cNvPr id="11" name="Group 11"/>
          <p:cNvGrpSpPr/>
          <p:nvPr/>
        </p:nvGrpSpPr>
        <p:grpSpPr>
          <a:xfrm>
            <a:off x="393120" y="1160906"/>
            <a:ext cx="453999" cy="453999"/>
            <a:chOff x="0" y="0"/>
            <a:chExt cx="605332" cy="605332"/>
          </a:xfrm>
        </p:grpSpPr>
        <p:sp>
          <p:nvSpPr>
            <p:cNvPr id="12" name="Freeform 12"/>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3" name="Freeform 13"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14" name="Freeform 14"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5" name="TextBox 15"/>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7" action="ppaction://hlinksldjump"/>
              </a:rPr>
              <a:t>Motivation</a:t>
            </a:r>
          </a:p>
        </p:txBody>
      </p:sp>
      <p:sp>
        <p:nvSpPr>
          <p:cNvPr id="16" name="TextBox 16"/>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A1 &amp; A2</a:t>
            </a:r>
          </a:p>
        </p:txBody>
      </p:sp>
      <p:sp>
        <p:nvSpPr>
          <p:cNvPr id="17" name="TextBox 17"/>
          <p:cNvSpPr txBox="1"/>
          <p:nvPr/>
        </p:nvSpPr>
        <p:spPr>
          <a:xfrm>
            <a:off x="1029384" y="4539505"/>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Typical Implementation</a:t>
            </a:r>
          </a:p>
        </p:txBody>
      </p:sp>
      <p:sp>
        <p:nvSpPr>
          <p:cNvPr id="18" name="Freeform 18"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9" name="TextBox 19"/>
          <p:cNvSpPr txBox="1"/>
          <p:nvPr/>
        </p:nvSpPr>
        <p:spPr>
          <a:xfrm>
            <a:off x="946459" y="596281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Security Principle</a:t>
            </a:r>
          </a:p>
        </p:txBody>
      </p:sp>
      <p:sp>
        <p:nvSpPr>
          <p:cNvPr id="20" name="Freeform 20"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1" name="TextBox 21"/>
          <p:cNvSpPr txBox="1"/>
          <p:nvPr/>
        </p:nvSpPr>
        <p:spPr>
          <a:xfrm>
            <a:off x="946459" y="71830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Notes</a:t>
            </a:r>
          </a:p>
        </p:txBody>
      </p:sp>
      <p:sp>
        <p:nvSpPr>
          <p:cNvPr id="22" name="Freeform 22" descr="A screenshot of a phone  Description automatically generated"/>
          <p:cNvSpPr/>
          <p:nvPr/>
        </p:nvSpPr>
        <p:spPr>
          <a:xfrm>
            <a:off x="265596" y="799141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23" name="TextBox 23"/>
          <p:cNvSpPr txBox="1"/>
          <p:nvPr/>
        </p:nvSpPr>
        <p:spPr>
          <a:xfrm>
            <a:off x="4979475" y="562318"/>
            <a:ext cx="8525168" cy="3228975"/>
          </a:xfrm>
          <a:prstGeom prst="rect">
            <a:avLst/>
          </a:prstGeom>
        </p:spPr>
        <p:txBody>
          <a:bodyPr lIns="0" tIns="0" rIns="0" bIns="0" rtlCol="0" anchor="t">
            <a:spAutoFit/>
          </a:bodyPr>
          <a:lstStyle/>
          <a:p>
            <a:pPr>
              <a:lnSpc>
                <a:spcPts val="11948"/>
              </a:lnSpc>
            </a:pPr>
            <a:r>
              <a:rPr lang="en-US" sz="9956">
                <a:solidFill>
                  <a:srgbClr val="FFFFFF"/>
                </a:solidFill>
                <a:latin typeface="Arial"/>
              </a:rPr>
              <a:t>SQL injection</a:t>
            </a:r>
          </a:p>
          <a:p>
            <a:pPr algn="l">
              <a:lnSpc>
                <a:spcPts val="12068"/>
              </a:lnSpc>
            </a:pPr>
            <a:endParaRPr lang="en-US" sz="9956">
              <a:solidFill>
                <a:srgbClr val="FFFFFF"/>
              </a:solidFill>
              <a:latin typeface="Arial"/>
            </a:endParaRPr>
          </a:p>
        </p:txBody>
      </p:sp>
      <p:sp>
        <p:nvSpPr>
          <p:cNvPr id="24" name="TextBox 24"/>
          <p:cNvSpPr txBox="1"/>
          <p:nvPr/>
        </p:nvSpPr>
        <p:spPr>
          <a:xfrm>
            <a:off x="4979475" y="2082726"/>
            <a:ext cx="12279825" cy="2047875"/>
          </a:xfrm>
          <a:prstGeom prst="rect">
            <a:avLst/>
          </a:prstGeom>
        </p:spPr>
        <p:txBody>
          <a:bodyPr lIns="0" tIns="0" rIns="0" bIns="0" rtlCol="0" anchor="t">
            <a:spAutoFit/>
          </a:bodyPr>
          <a:lstStyle/>
          <a:p>
            <a:pPr>
              <a:lnSpc>
                <a:spcPts val="3240"/>
              </a:lnSpc>
            </a:pPr>
            <a:r>
              <a:rPr lang="en-US" sz="2700">
                <a:solidFill>
                  <a:srgbClr val="FFFFFF"/>
                </a:solidFill>
                <a:latin typeface="Bree Serif"/>
              </a:rPr>
              <a:t>What is SQL injection?</a:t>
            </a:r>
          </a:p>
          <a:p>
            <a:pPr marL="582930" lvl="1" indent="-291465">
              <a:lnSpc>
                <a:spcPts val="3240"/>
              </a:lnSpc>
              <a:buFont typeface="Arial"/>
              <a:buChar char="•"/>
            </a:pPr>
            <a:r>
              <a:rPr lang="en-US" sz="2700">
                <a:solidFill>
                  <a:srgbClr val="FFFFFF"/>
                </a:solidFill>
                <a:latin typeface="Bree Serif"/>
              </a:rPr>
              <a:t>SQL injection is a technique that allows attackers to execute illegal SQL commands (unforeseen by the developer), by taking advantage of security vulnerabilities in the input data of applications. .</a:t>
            </a:r>
          </a:p>
          <a:p>
            <a:pPr algn="l">
              <a:lnSpc>
                <a:spcPts val="3240"/>
              </a:lnSpc>
            </a:pPr>
            <a:endParaRPr lang="en-US" sz="2700">
              <a:solidFill>
                <a:srgbClr val="FFFFFF"/>
              </a:solidFill>
              <a:latin typeface="Bree Serif"/>
            </a:endParaRPr>
          </a:p>
        </p:txBody>
      </p:sp>
      <p:sp>
        <p:nvSpPr>
          <p:cNvPr id="25" name="TextBox 25"/>
          <p:cNvSpPr txBox="1"/>
          <p:nvPr/>
        </p:nvSpPr>
        <p:spPr>
          <a:xfrm>
            <a:off x="4979475" y="3921566"/>
            <a:ext cx="11911086" cy="6577586"/>
          </a:xfrm>
          <a:prstGeom prst="rect">
            <a:avLst/>
          </a:prstGeom>
        </p:spPr>
        <p:txBody>
          <a:bodyPr lIns="0" tIns="0" rIns="0" bIns="0" rtlCol="0" anchor="t">
            <a:spAutoFit/>
          </a:bodyPr>
          <a:lstStyle/>
          <a:p>
            <a:pPr algn="l">
              <a:lnSpc>
                <a:spcPts val="2890"/>
              </a:lnSpc>
            </a:pPr>
            <a:r>
              <a:rPr lang="en-US" sz="2408">
                <a:solidFill>
                  <a:srgbClr val="FFFFFF"/>
                </a:solidFill>
                <a:latin typeface="Bree Serif"/>
              </a:rPr>
              <a:t>How Sql Injection Works</a:t>
            </a:r>
          </a:p>
          <a:p>
            <a:pPr marL="520088" lvl="1" indent="-260044" algn="l">
              <a:lnSpc>
                <a:spcPts val="2890"/>
              </a:lnSpc>
              <a:buFont typeface="Arial"/>
              <a:buChar char="•"/>
            </a:pPr>
            <a:r>
              <a:rPr lang="en-US" sz="2408">
                <a:solidFill>
                  <a:srgbClr val="FFFFFF"/>
                </a:solidFill>
                <a:latin typeface="Bree Serif"/>
              </a:rPr>
              <a:t>Sql injection errors often occur due to a lack of validation of the input data, which causes unwanted effects beyond the main purpose of the query. Let's consider the following query:</a:t>
            </a:r>
          </a:p>
          <a:p>
            <a:pPr algn="l">
              <a:lnSpc>
                <a:spcPts val="2890"/>
              </a:lnSpc>
            </a:pPr>
            <a:r>
              <a:rPr lang="en-US" sz="2408">
                <a:solidFill>
                  <a:srgbClr val="FFFFFF"/>
                </a:solidFill>
                <a:latin typeface="Bree Serif"/>
              </a:rPr>
              <a:t>Selected_user = "SELECT * FROM users WHERE name = '" + userName + "';"</a:t>
            </a:r>
          </a:p>
          <a:p>
            <a:pPr marL="520088" lvl="1" indent="-260044" algn="l">
              <a:lnSpc>
                <a:spcPts val="2890"/>
              </a:lnSpc>
              <a:buFont typeface="Arial"/>
              <a:buChar char="•"/>
            </a:pPr>
            <a:r>
              <a:rPr lang="en-US" sz="2408">
                <a:solidFill>
                  <a:srgbClr val="FFFFFF"/>
                </a:solidFill>
                <a:latin typeface="Bree Serif"/>
              </a:rPr>
              <a:t>We see that the main purpose of this query is to search the users table for data rows where the name field has a value equal to the passed userName parameter.</a:t>
            </a:r>
          </a:p>
          <a:p>
            <a:pPr marL="520088" lvl="1" indent="-260044" algn="l">
              <a:lnSpc>
                <a:spcPts val="2890"/>
              </a:lnSpc>
              <a:buFont typeface="Arial"/>
              <a:buChar char="•"/>
            </a:pPr>
            <a:r>
              <a:rPr lang="en-US" sz="2408">
                <a:solidFill>
                  <a:srgbClr val="FFFFFF"/>
                </a:solidFill>
                <a:latin typeface="Bree Serif"/>
              </a:rPr>
              <a:t>At first glance, this query is structurally correct and does not have any problems, but let's try to analyze the following situation: suppose the caller of this query passes in a valid userName parameter:</a:t>
            </a:r>
          </a:p>
          <a:p>
            <a:pPr algn="l">
              <a:lnSpc>
                <a:spcPts val="2890"/>
              </a:lnSpc>
            </a:pPr>
            <a:r>
              <a:rPr lang="en-US" sz="2408">
                <a:solidFill>
                  <a:srgbClr val="FFFFFF"/>
                </a:solidFill>
                <a:latin typeface="Bree Serif"/>
              </a:rPr>
              <a:t>a' or 't'='t</a:t>
            </a:r>
          </a:p>
          <a:p>
            <a:pPr algn="l">
              <a:lnSpc>
                <a:spcPts val="2890"/>
              </a:lnSpc>
            </a:pPr>
            <a:r>
              <a:rPr lang="en-US" sz="2408">
                <a:solidFill>
                  <a:srgbClr val="FFFFFF"/>
                </a:solidFill>
                <a:latin typeface="Bree Serif"/>
              </a:rPr>
              <a:t>So our query can be understood as follows:</a:t>
            </a:r>
          </a:p>
          <a:p>
            <a:pPr algn="l">
              <a:lnSpc>
                <a:spcPts val="2890"/>
              </a:lnSpc>
            </a:pPr>
            <a:r>
              <a:rPr lang="en-US" sz="2408">
                <a:solidFill>
                  <a:srgbClr val="FFFFFF"/>
                </a:solidFill>
                <a:latin typeface="Bree Serif"/>
              </a:rPr>
              <a:t>SELECT * FROM users WHERE name = 'a' or 't'='t';</a:t>
            </a:r>
          </a:p>
          <a:p>
            <a:pPr algn="l">
              <a:lnSpc>
                <a:spcPts val="2890"/>
              </a:lnSpc>
            </a:pPr>
            <a:r>
              <a:rPr lang="en-US" sz="2408">
                <a:solidFill>
                  <a:srgbClr val="FFFFFF"/>
                </a:solidFill>
                <a:latin typeface="Bree Serif"/>
              </a:rPr>
              <a:t>What does the above query mean? The WHERE clause of the above query is always true, the reason is because 't'='t' always returns the correct value. So, instead of returning the results of one row of desired data, this query returns the entire data of the users table.</a:t>
            </a:r>
          </a:p>
          <a:p>
            <a:pPr algn="l">
              <a:lnSpc>
                <a:spcPts val="2890"/>
              </a:lnSpc>
            </a:pPr>
            <a:endParaRPr lang="en-US" sz="2408">
              <a:solidFill>
                <a:srgbClr val="FFFFFF"/>
              </a:solidFill>
              <a:latin typeface="Bree Serif"/>
            </a:endParaRPr>
          </a:p>
        </p:txBody>
      </p:sp>
      <p:grpSp>
        <p:nvGrpSpPr>
          <p:cNvPr id="26" name="Group 26"/>
          <p:cNvGrpSpPr/>
          <p:nvPr/>
        </p:nvGrpSpPr>
        <p:grpSpPr>
          <a:xfrm rot="5400000">
            <a:off x="16842216" y="8874258"/>
            <a:ext cx="1188132" cy="768084"/>
            <a:chOff x="0" y="0"/>
            <a:chExt cx="1584176" cy="1024112"/>
          </a:xfrm>
        </p:grpSpPr>
        <p:sp>
          <p:nvSpPr>
            <p:cNvPr id="27" name="Freeform 27">
              <a:hlinkClick r:id="rId12"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sp>
        <p:nvSpPr>
          <p:cNvPr id="28" name="Freeform 28" descr="A screenshot of a phone  Description automatically generated"/>
          <p:cNvSpPr/>
          <p:nvPr/>
        </p:nvSpPr>
        <p:spPr>
          <a:xfrm>
            <a:off x="270968" y="7000142"/>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9" name="TextBox 29"/>
          <p:cNvSpPr txBox="1"/>
          <p:nvPr/>
        </p:nvSpPr>
        <p:spPr>
          <a:xfrm>
            <a:off x="1029384" y="332456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Injection</a:t>
            </a:r>
          </a:p>
        </p:txBody>
      </p:sp>
      <p:sp>
        <p:nvSpPr>
          <p:cNvPr id="30" name="TextBox 30"/>
          <p:cNvSpPr txBox="1"/>
          <p:nvPr/>
        </p:nvSpPr>
        <p:spPr>
          <a:xfrm>
            <a:off x="930543" y="8122289"/>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4" action="ppaction://hlinksldjump"/>
              </a:rPr>
              <a:t>Group’s member</a:t>
            </a:r>
          </a:p>
        </p:txBody>
      </p:sp>
      <p:sp>
        <p:nvSpPr>
          <p:cNvPr id="31" name="Freeform 31"/>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8493" y="0"/>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grpSp>
        <p:nvGrpSpPr>
          <p:cNvPr id="6" name="Group 6"/>
          <p:cNvGrpSpPr/>
          <p:nvPr/>
        </p:nvGrpSpPr>
        <p:grpSpPr>
          <a:xfrm>
            <a:off x="270968" y="4420386"/>
            <a:ext cx="3929280" cy="1171689"/>
            <a:chOff x="0" y="0"/>
            <a:chExt cx="5239040" cy="1562252"/>
          </a:xfrm>
        </p:grpSpPr>
        <p:sp>
          <p:nvSpPr>
            <p:cNvPr id="7" name="Freeform 7"/>
            <p:cNvSpPr/>
            <p:nvPr/>
          </p:nvSpPr>
          <p:spPr>
            <a:xfrm>
              <a:off x="0" y="0"/>
              <a:ext cx="5239004" cy="1562187"/>
            </a:xfrm>
            <a:custGeom>
              <a:avLst/>
              <a:gdLst/>
              <a:ahLst/>
              <a:cxnLst/>
              <a:rect l="l" t="t" r="r" b="b"/>
              <a:pathLst>
                <a:path w="5239004" h="1562187">
                  <a:moveTo>
                    <a:pt x="0" y="260302"/>
                  </a:moveTo>
                  <a:cubicBezTo>
                    <a:pt x="0" y="116590"/>
                    <a:pt x="78613" y="0"/>
                    <a:pt x="175514" y="0"/>
                  </a:cubicBezTo>
                  <a:lnTo>
                    <a:pt x="5063490" y="0"/>
                  </a:lnTo>
                  <a:cubicBezTo>
                    <a:pt x="5160391" y="0"/>
                    <a:pt x="5239004" y="116590"/>
                    <a:pt x="5239004" y="260302"/>
                  </a:cubicBezTo>
                  <a:lnTo>
                    <a:pt x="5239004" y="1301885"/>
                  </a:lnTo>
                  <a:cubicBezTo>
                    <a:pt x="5239004" y="1445597"/>
                    <a:pt x="5160391" y="1562187"/>
                    <a:pt x="5063490" y="1562187"/>
                  </a:cubicBezTo>
                  <a:lnTo>
                    <a:pt x="175514" y="1562187"/>
                  </a:lnTo>
                  <a:cubicBezTo>
                    <a:pt x="78613" y="1562187"/>
                    <a:pt x="0" y="1445597"/>
                    <a:pt x="0" y="1301885"/>
                  </a:cubicBezTo>
                  <a:close/>
                </a:path>
              </a:pathLst>
            </a:custGeom>
            <a:solidFill>
              <a:srgbClr val="3E3E3E"/>
            </a:solidFill>
          </p:spPr>
        </p:sp>
      </p:grpSp>
      <p:sp>
        <p:nvSpPr>
          <p:cNvPr id="8" name="Freeform 8"/>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6205220" y="3258712"/>
            <a:ext cx="2331286" cy="3495036"/>
            <a:chOff x="0" y="0"/>
            <a:chExt cx="3108382" cy="4660048"/>
          </a:xfrm>
        </p:grpSpPr>
        <p:sp>
          <p:nvSpPr>
            <p:cNvPr id="10" name="Freeform 10"/>
            <p:cNvSpPr/>
            <p:nvPr/>
          </p:nvSpPr>
          <p:spPr>
            <a:xfrm>
              <a:off x="12700" y="12700"/>
              <a:ext cx="3082925" cy="4634611"/>
            </a:xfrm>
            <a:custGeom>
              <a:avLst/>
              <a:gdLst/>
              <a:ahLst/>
              <a:cxnLst/>
              <a:rect l="l" t="t" r="r" b="b"/>
              <a:pathLst>
                <a:path w="3082925" h="4634611">
                  <a:moveTo>
                    <a:pt x="0" y="1545717"/>
                  </a:moveTo>
                  <a:cubicBezTo>
                    <a:pt x="0" y="692023"/>
                    <a:pt x="690118" y="0"/>
                    <a:pt x="1541526" y="0"/>
                  </a:cubicBezTo>
                  <a:cubicBezTo>
                    <a:pt x="2392934" y="0"/>
                    <a:pt x="3082925" y="692023"/>
                    <a:pt x="3082925" y="1545717"/>
                  </a:cubicBezTo>
                  <a:lnTo>
                    <a:pt x="3082925" y="3088894"/>
                  </a:lnTo>
                  <a:cubicBezTo>
                    <a:pt x="3082925" y="3942588"/>
                    <a:pt x="2392807" y="4634611"/>
                    <a:pt x="1541399" y="4634611"/>
                  </a:cubicBezTo>
                  <a:cubicBezTo>
                    <a:pt x="689991" y="4634611"/>
                    <a:pt x="0" y="3942588"/>
                    <a:pt x="0" y="3088894"/>
                  </a:cubicBezTo>
                  <a:close/>
                </a:path>
              </a:pathLst>
            </a:custGeom>
            <a:blipFill>
              <a:blip r:embed="rId4"/>
              <a:stretch>
                <a:fillRect l="-88041" t="-274" r="-88043" b="-274"/>
              </a:stretch>
            </a:blipFill>
          </p:spPr>
        </p:sp>
      </p:grpSp>
      <p:sp>
        <p:nvSpPr>
          <p:cNvPr id="11" name="TextBox 11"/>
          <p:cNvSpPr txBox="1"/>
          <p:nvPr/>
        </p:nvSpPr>
        <p:spPr>
          <a:xfrm>
            <a:off x="5020957" y="1232614"/>
            <a:ext cx="12910082" cy="8263345"/>
          </a:xfrm>
          <a:prstGeom prst="rect">
            <a:avLst/>
          </a:prstGeom>
        </p:spPr>
        <p:txBody>
          <a:bodyPr lIns="0" tIns="0" rIns="0" bIns="0" rtlCol="0" anchor="t">
            <a:spAutoFit/>
          </a:bodyPr>
          <a:lstStyle/>
          <a:p>
            <a:pPr algn="l">
              <a:lnSpc>
                <a:spcPts val="3490"/>
              </a:lnSpc>
            </a:pPr>
            <a:r>
              <a:rPr lang="en-US" sz="2908">
                <a:solidFill>
                  <a:srgbClr val="FFFFFF"/>
                </a:solidFill>
                <a:latin typeface="Bree Serif"/>
              </a:rPr>
              <a:t>    Here are some basic web security principles that every web developer should be aware of:</a:t>
            </a:r>
          </a:p>
          <a:p>
            <a:pPr algn="l">
              <a:lnSpc>
                <a:spcPts val="3490"/>
              </a:lnSpc>
            </a:pPr>
            <a:endParaRPr lang="en-US" sz="2908">
              <a:solidFill>
                <a:srgbClr val="FFFFFF"/>
              </a:solidFill>
              <a:latin typeface="Bree Serif"/>
            </a:endParaRPr>
          </a:p>
          <a:p>
            <a:pPr marL="628051" lvl="1" indent="-314026" algn="l">
              <a:lnSpc>
                <a:spcPts val="3490"/>
              </a:lnSpc>
              <a:buAutoNum type="arabicPeriod"/>
            </a:pPr>
            <a:r>
              <a:rPr lang="en-US" sz="2908">
                <a:solidFill>
                  <a:srgbClr val="FFFFFF"/>
                </a:solidFill>
                <a:latin typeface="Bree Serif"/>
              </a:rPr>
              <a:t>Least privilege principle                                  10.Never trust the user</a:t>
            </a:r>
          </a:p>
          <a:p>
            <a:pPr marL="628051" lvl="1" indent="-314026" algn="l">
              <a:lnSpc>
                <a:spcPts val="3490"/>
              </a:lnSpc>
              <a:buAutoNum type="arabicPeriod"/>
            </a:pPr>
            <a:r>
              <a:rPr lang="en-US" sz="2908">
                <a:solidFill>
                  <a:srgbClr val="FFFFFF"/>
                </a:solidFill>
                <a:latin typeface="Bree Serif"/>
              </a:rPr>
              <a:t>Defense in depth                                                   11.Do not harm other (good) user</a:t>
            </a:r>
          </a:p>
          <a:p>
            <a:pPr marL="628051" lvl="1" indent="-314026" algn="l">
              <a:lnSpc>
                <a:spcPts val="3490"/>
              </a:lnSpc>
              <a:buAutoNum type="arabicPeriod"/>
            </a:pPr>
            <a:r>
              <a:rPr lang="en-US" sz="2908">
                <a:solidFill>
                  <a:srgbClr val="FFFFFF"/>
                </a:solidFill>
                <a:latin typeface="Bree Serif"/>
              </a:rPr>
              <a:t>Secure by design                                                   12.Use HTTP Post instead of HTTP Get</a:t>
            </a:r>
          </a:p>
          <a:p>
            <a:pPr marL="628051" lvl="1" indent="-314026" algn="l">
              <a:lnSpc>
                <a:spcPts val="3490"/>
              </a:lnSpc>
              <a:buAutoNum type="arabicPeriod"/>
            </a:pPr>
            <a:r>
              <a:rPr lang="en-US" sz="2908">
                <a:solidFill>
                  <a:srgbClr val="FFFFFF"/>
                </a:solidFill>
                <a:latin typeface="Bree Serif"/>
              </a:rPr>
              <a:t>Input validation</a:t>
            </a:r>
          </a:p>
          <a:p>
            <a:pPr marL="628051" lvl="1" indent="-314026" algn="l">
              <a:lnSpc>
                <a:spcPts val="3490"/>
              </a:lnSpc>
              <a:buAutoNum type="arabicPeriod"/>
            </a:pPr>
            <a:r>
              <a:rPr lang="en-US" sz="2908">
                <a:solidFill>
                  <a:srgbClr val="FFFFFF"/>
                </a:solidFill>
                <a:latin typeface="Bree Serif"/>
              </a:rPr>
              <a:t>Output encoding</a:t>
            </a:r>
          </a:p>
          <a:p>
            <a:pPr marL="628051" lvl="1" indent="-314026" algn="l">
              <a:lnSpc>
                <a:spcPts val="3490"/>
              </a:lnSpc>
              <a:buAutoNum type="arabicPeriod"/>
            </a:pPr>
            <a:r>
              <a:rPr lang="en-US" sz="2908">
                <a:solidFill>
                  <a:srgbClr val="FFFFFF"/>
                </a:solidFill>
                <a:latin typeface="Bree Serif"/>
              </a:rPr>
              <a:t>Session management</a:t>
            </a:r>
          </a:p>
          <a:p>
            <a:pPr marL="628051" lvl="1" indent="-314026" algn="l">
              <a:lnSpc>
                <a:spcPts val="3490"/>
              </a:lnSpc>
              <a:buAutoNum type="arabicPeriod"/>
            </a:pPr>
            <a:r>
              <a:rPr lang="en-US" sz="2908">
                <a:solidFill>
                  <a:srgbClr val="FFFFFF"/>
                </a:solidFill>
                <a:latin typeface="Bree Serif"/>
              </a:rPr>
              <a:t>Error handling</a:t>
            </a:r>
          </a:p>
          <a:p>
            <a:pPr marL="628051" lvl="1" indent="-314026" algn="l">
              <a:lnSpc>
                <a:spcPts val="3490"/>
              </a:lnSpc>
              <a:buAutoNum type="arabicPeriod"/>
            </a:pPr>
            <a:r>
              <a:rPr lang="en-US" sz="2908">
                <a:solidFill>
                  <a:srgbClr val="FFFFFF"/>
                </a:solidFill>
                <a:latin typeface="Bree Serif"/>
              </a:rPr>
              <a:t>Data protection</a:t>
            </a:r>
          </a:p>
          <a:p>
            <a:pPr marL="628051" lvl="1" indent="-314026" algn="l">
              <a:lnSpc>
                <a:spcPts val="3490"/>
              </a:lnSpc>
              <a:buAutoNum type="arabicPeriod"/>
            </a:pPr>
            <a:r>
              <a:rPr lang="en-US" sz="2908">
                <a:solidFill>
                  <a:srgbClr val="FFFFFF"/>
                </a:solidFill>
                <a:latin typeface="Bree Serif"/>
              </a:rPr>
              <a:t>Security testing</a:t>
            </a:r>
          </a:p>
          <a:p>
            <a:pPr algn="l">
              <a:lnSpc>
                <a:spcPts val="3490"/>
              </a:lnSpc>
            </a:pPr>
            <a:endParaRPr lang="en-US" sz="2908">
              <a:solidFill>
                <a:srgbClr val="FFFFFF"/>
              </a:solidFill>
              <a:latin typeface="Bree Serif"/>
            </a:endParaRPr>
          </a:p>
          <a:p>
            <a:pPr algn="l">
              <a:lnSpc>
                <a:spcPts val="3490"/>
              </a:lnSpc>
            </a:pPr>
            <a:r>
              <a:rPr lang="en-US" sz="2908">
                <a:solidFill>
                  <a:srgbClr val="FFFFFF"/>
                </a:solidFill>
                <a:latin typeface="Bree Serif"/>
              </a:rPr>
              <a:t>    These are just a few of the basic web security principles that every web developer should be aware of. Implementing these principles can help to ensure that web applications and systems are secure, reliable, and resilient to attacks and threats.</a:t>
            </a:r>
          </a:p>
          <a:p>
            <a:pPr algn="l">
              <a:lnSpc>
                <a:spcPts val="3490"/>
              </a:lnSpc>
            </a:pPr>
            <a:endParaRPr lang="en-US" sz="2908">
              <a:solidFill>
                <a:srgbClr val="FFFFFF"/>
              </a:solidFill>
              <a:latin typeface="Bree Serif"/>
            </a:endParaRPr>
          </a:p>
        </p:txBody>
      </p:sp>
      <p:grpSp>
        <p:nvGrpSpPr>
          <p:cNvPr id="12" name="Group 12"/>
          <p:cNvGrpSpPr/>
          <p:nvPr/>
        </p:nvGrpSpPr>
        <p:grpSpPr>
          <a:xfrm>
            <a:off x="393120" y="1160906"/>
            <a:ext cx="453999" cy="453999"/>
            <a:chOff x="0" y="0"/>
            <a:chExt cx="605332" cy="605332"/>
          </a:xfrm>
        </p:grpSpPr>
        <p:sp>
          <p:nvSpPr>
            <p:cNvPr id="13" name="Freeform 13"/>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4" name="Freeform 14"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15" name="Freeform 15"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6" name="TextBox 16"/>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7" action="ppaction://hlinksldjump"/>
              </a:rPr>
              <a:t>Motivation</a:t>
            </a:r>
          </a:p>
        </p:txBody>
      </p:sp>
      <p:sp>
        <p:nvSpPr>
          <p:cNvPr id="17" name="TextBox 17"/>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A1  &amp;  A2</a:t>
            </a:r>
          </a:p>
        </p:txBody>
      </p:sp>
      <p:sp>
        <p:nvSpPr>
          <p:cNvPr id="18" name="TextBox 18"/>
          <p:cNvSpPr txBox="1"/>
          <p:nvPr/>
        </p:nvSpPr>
        <p:spPr>
          <a:xfrm>
            <a:off x="1028700" y="4560325"/>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Typical Implementation</a:t>
            </a:r>
          </a:p>
        </p:txBody>
      </p:sp>
      <p:sp>
        <p:nvSpPr>
          <p:cNvPr id="19" name="Freeform 19" descr="A screenshot of a phone  Description automatically generated"/>
          <p:cNvSpPr/>
          <p:nvPr/>
        </p:nvSpPr>
        <p:spPr>
          <a:xfrm>
            <a:off x="281512"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20" name="TextBox 20"/>
          <p:cNvSpPr txBox="1"/>
          <p:nvPr/>
        </p:nvSpPr>
        <p:spPr>
          <a:xfrm>
            <a:off x="847119" y="5911974"/>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Security Principle</a:t>
            </a:r>
          </a:p>
        </p:txBody>
      </p:sp>
      <p:sp>
        <p:nvSpPr>
          <p:cNvPr id="21" name="Freeform 21" descr="A screenshot of a phone  Description automatically generated"/>
          <p:cNvSpPr/>
          <p:nvPr/>
        </p:nvSpPr>
        <p:spPr>
          <a:xfrm>
            <a:off x="265596" y="586434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22" name="Freeform 22" descr="A screenshot of a phone  Description automatically generated"/>
          <p:cNvSpPr/>
          <p:nvPr/>
        </p:nvSpPr>
        <p:spPr>
          <a:xfrm>
            <a:off x="182172" y="691209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3" name="TextBox 23"/>
          <p:cNvSpPr txBox="1"/>
          <p:nvPr/>
        </p:nvSpPr>
        <p:spPr>
          <a:xfrm>
            <a:off x="930543" y="7110321"/>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Notes</a:t>
            </a:r>
          </a:p>
        </p:txBody>
      </p:sp>
      <p:sp>
        <p:nvSpPr>
          <p:cNvPr id="24" name="Freeform 24" descr="A screenshot of a phone  Description automatically generated"/>
          <p:cNvSpPr/>
          <p:nvPr/>
        </p:nvSpPr>
        <p:spPr>
          <a:xfrm>
            <a:off x="182172" y="817171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25" name="TextBox 25"/>
          <p:cNvSpPr txBox="1"/>
          <p:nvPr/>
        </p:nvSpPr>
        <p:spPr>
          <a:xfrm>
            <a:off x="946459" y="3350967"/>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Injection</a:t>
            </a:r>
          </a:p>
        </p:txBody>
      </p:sp>
      <p:sp>
        <p:nvSpPr>
          <p:cNvPr id="26" name="TextBox 26"/>
          <p:cNvSpPr txBox="1"/>
          <p:nvPr/>
        </p:nvSpPr>
        <p:spPr>
          <a:xfrm>
            <a:off x="847119" y="8215221"/>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Group’s member</a:t>
            </a:r>
          </a:p>
        </p:txBody>
      </p:sp>
      <p:sp>
        <p:nvSpPr>
          <p:cNvPr id="27" name="Freeform 27"/>
          <p:cNvSpPr/>
          <p:nvPr/>
        </p:nvSpPr>
        <p:spPr>
          <a:xfrm>
            <a:off x="16430419" y="0"/>
            <a:ext cx="1857581" cy="1028700"/>
          </a:xfrm>
          <a:custGeom>
            <a:avLst/>
            <a:gdLst/>
            <a:ahLst/>
            <a:cxnLst/>
            <a:rect l="l" t="t" r="r" b="b"/>
            <a:pathLst>
              <a:path w="1857581" h="1028700">
                <a:moveTo>
                  <a:pt x="0" y="0"/>
                </a:moveTo>
                <a:lnTo>
                  <a:pt x="1857581" y="0"/>
                </a:lnTo>
                <a:lnTo>
                  <a:pt x="1857581" y="1028700"/>
                </a:lnTo>
                <a:lnTo>
                  <a:pt x="0" y="1028700"/>
                </a:lnTo>
                <a:lnTo>
                  <a:pt x="0" y="0"/>
                </a:lnTo>
                <a:close/>
              </a:path>
            </a:pathLst>
          </a:custGeom>
          <a:blipFill>
            <a:blip r:embed="rId14"/>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493" y="0"/>
            <a:ext cx="4607496" cy="10315137"/>
            <a:chOff x="0" y="0"/>
            <a:chExt cx="6143328" cy="13753516"/>
          </a:xfrm>
        </p:grpSpPr>
        <p:sp>
          <p:nvSpPr>
            <p:cNvPr id="3" name="Freeform 3"/>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sp>
        <p:nvSpPr>
          <p:cNvPr id="4" name="Freeform 4"/>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8484015" y="6318624"/>
            <a:ext cx="5796672" cy="712440"/>
          </a:xfrm>
          <a:prstGeom prst="rect">
            <a:avLst/>
          </a:prstGeom>
        </p:spPr>
        <p:txBody>
          <a:bodyPr lIns="0" tIns="0" rIns="0" bIns="0" rtlCol="0" anchor="t">
            <a:spAutoFit/>
          </a:bodyPr>
          <a:lstStyle/>
          <a:p>
            <a:pPr algn="ctr">
              <a:lnSpc>
                <a:spcPts val="5040"/>
              </a:lnSpc>
            </a:pPr>
            <a:r>
              <a:rPr lang="en-US" sz="4200">
                <a:solidFill>
                  <a:srgbClr val="000000"/>
                </a:solidFill>
                <a:latin typeface="Arimo"/>
              </a:rPr>
              <a:t>NHÂN VẬT TRÀNG</a:t>
            </a:r>
          </a:p>
        </p:txBody>
      </p:sp>
      <p:sp>
        <p:nvSpPr>
          <p:cNvPr id="6" name="TextBox 6"/>
          <p:cNvSpPr txBox="1"/>
          <p:nvPr/>
        </p:nvSpPr>
        <p:spPr>
          <a:xfrm>
            <a:off x="8484015" y="6408240"/>
            <a:ext cx="5796672" cy="712440"/>
          </a:xfrm>
          <a:prstGeom prst="rect">
            <a:avLst/>
          </a:prstGeom>
        </p:spPr>
        <p:txBody>
          <a:bodyPr lIns="0" tIns="0" rIns="0" bIns="0" rtlCol="0" anchor="t">
            <a:spAutoFit/>
          </a:bodyPr>
          <a:lstStyle/>
          <a:p>
            <a:pPr algn="ctr">
              <a:lnSpc>
                <a:spcPts val="5040"/>
              </a:lnSpc>
            </a:pPr>
            <a:r>
              <a:rPr lang="en-US" sz="4200">
                <a:solidFill>
                  <a:srgbClr val="000000"/>
                </a:solidFill>
                <a:latin typeface="Arimo"/>
              </a:rPr>
              <a:t>NHÂN VẬT THỊ</a:t>
            </a:r>
          </a:p>
        </p:txBody>
      </p:sp>
      <p:grpSp>
        <p:nvGrpSpPr>
          <p:cNvPr id="7" name="Group 7"/>
          <p:cNvGrpSpPr/>
          <p:nvPr/>
        </p:nvGrpSpPr>
        <p:grpSpPr>
          <a:xfrm>
            <a:off x="393120" y="1160906"/>
            <a:ext cx="453999" cy="453999"/>
            <a:chOff x="0" y="0"/>
            <a:chExt cx="605332" cy="605332"/>
          </a:xfrm>
        </p:grpSpPr>
        <p:sp>
          <p:nvSpPr>
            <p:cNvPr id="8" name="Freeform 8"/>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9" name="Freeform 9"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0" name="Freeform 10"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11" name="TextBox 11"/>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6" action="ppaction://hlinksldjump"/>
              </a:rPr>
              <a:t>Motivation</a:t>
            </a:r>
          </a:p>
        </p:txBody>
      </p:sp>
      <p:sp>
        <p:nvSpPr>
          <p:cNvPr id="12" name="TextBox 12"/>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7" action="ppaction://hlinksldjump"/>
              </a:rPr>
              <a:t>A1 &amp; A2</a:t>
            </a:r>
          </a:p>
        </p:txBody>
      </p:sp>
      <p:sp>
        <p:nvSpPr>
          <p:cNvPr id="13" name="TextBox 13"/>
          <p:cNvSpPr txBox="1"/>
          <p:nvPr/>
        </p:nvSpPr>
        <p:spPr>
          <a:xfrm>
            <a:off x="952593" y="4435599"/>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Typical Implementation</a:t>
            </a:r>
          </a:p>
        </p:txBody>
      </p:sp>
      <p:grpSp>
        <p:nvGrpSpPr>
          <p:cNvPr id="14" name="Group 14"/>
          <p:cNvGrpSpPr/>
          <p:nvPr/>
        </p:nvGrpSpPr>
        <p:grpSpPr>
          <a:xfrm>
            <a:off x="246537" y="5826249"/>
            <a:ext cx="3929280" cy="790037"/>
            <a:chOff x="0" y="0"/>
            <a:chExt cx="5239040" cy="1053382"/>
          </a:xfrm>
        </p:grpSpPr>
        <p:sp>
          <p:nvSpPr>
            <p:cNvPr id="15" name="Freeform 15"/>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16" name="Freeform 16"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17" name="TextBox 17"/>
          <p:cNvSpPr txBox="1"/>
          <p:nvPr/>
        </p:nvSpPr>
        <p:spPr>
          <a:xfrm>
            <a:off x="1010325" y="5960565"/>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Security Principle</a:t>
            </a:r>
          </a:p>
        </p:txBody>
      </p:sp>
      <p:sp>
        <p:nvSpPr>
          <p:cNvPr id="18" name="Freeform 18"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9" name="TextBox 19"/>
          <p:cNvSpPr txBox="1"/>
          <p:nvPr/>
        </p:nvSpPr>
        <p:spPr>
          <a:xfrm>
            <a:off x="946459" y="7068830"/>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Notes</a:t>
            </a:r>
          </a:p>
        </p:txBody>
      </p:sp>
      <p:sp>
        <p:nvSpPr>
          <p:cNvPr id="20" name="Freeform 20"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21" name="Freeform 21"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22" name="Freeform 22" descr="A screenshot of a phone  Description automatically generated"/>
          <p:cNvSpPr/>
          <p:nvPr/>
        </p:nvSpPr>
        <p:spPr>
          <a:xfrm>
            <a:off x="246537" y="782358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23" name="Freeform 23" descr="A screenshot of a phone  Description automatically generated"/>
          <p:cNvSpPr/>
          <p:nvPr/>
        </p:nvSpPr>
        <p:spPr>
          <a:xfrm>
            <a:off x="287646" y="691441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24" name="TextBox 24"/>
          <p:cNvSpPr txBox="1"/>
          <p:nvPr/>
        </p:nvSpPr>
        <p:spPr>
          <a:xfrm>
            <a:off x="1034756" y="3247094"/>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Injection</a:t>
            </a:r>
          </a:p>
        </p:txBody>
      </p:sp>
      <p:sp>
        <p:nvSpPr>
          <p:cNvPr id="25" name="TextBox 25"/>
          <p:cNvSpPr txBox="1"/>
          <p:nvPr/>
        </p:nvSpPr>
        <p:spPr>
          <a:xfrm>
            <a:off x="5073997" y="536585"/>
            <a:ext cx="12078696" cy="9001490"/>
          </a:xfrm>
          <a:prstGeom prst="rect">
            <a:avLst/>
          </a:prstGeom>
        </p:spPr>
        <p:txBody>
          <a:bodyPr lIns="0" tIns="0" rIns="0" bIns="0" rtlCol="0" anchor="t">
            <a:spAutoFit/>
          </a:bodyPr>
          <a:lstStyle/>
          <a:p>
            <a:pPr>
              <a:lnSpc>
                <a:spcPts val="3678"/>
              </a:lnSpc>
            </a:pPr>
            <a:r>
              <a:rPr lang="en-US" sz="2627">
                <a:solidFill>
                  <a:srgbClr val="FFFFFF"/>
                </a:solidFill>
                <a:latin typeface="Bree Serif"/>
              </a:rPr>
              <a:t>There are four basic security principles: access, authentication, authorization, and accounting.</a:t>
            </a:r>
          </a:p>
          <a:p>
            <a:pPr>
              <a:lnSpc>
                <a:spcPts val="3294"/>
              </a:lnSpc>
            </a:pPr>
            <a:r>
              <a:rPr lang="en-US" sz="2353">
                <a:solidFill>
                  <a:srgbClr val="FFFFFF"/>
                </a:solidFill>
                <a:latin typeface="Bree Serif"/>
              </a:rPr>
              <a:t>         </a:t>
            </a:r>
            <a:r>
              <a:rPr lang="en-US" sz="2353" u="sng">
                <a:solidFill>
                  <a:srgbClr val="FFFFFF"/>
                </a:solidFill>
                <a:latin typeface="Bree Serif"/>
              </a:rPr>
              <a:t>Access</a:t>
            </a:r>
          </a:p>
          <a:p>
            <a:pPr>
              <a:lnSpc>
                <a:spcPts val="3294"/>
              </a:lnSpc>
            </a:pPr>
            <a:endParaRPr lang="en-US" sz="2353" u="sng">
              <a:solidFill>
                <a:srgbClr val="FFFFFF"/>
              </a:solidFill>
              <a:latin typeface="Bree Serif"/>
            </a:endParaRPr>
          </a:p>
          <a:p>
            <a:pPr>
              <a:lnSpc>
                <a:spcPts val="3294"/>
              </a:lnSpc>
            </a:pPr>
            <a:endParaRPr lang="en-US" sz="2353" u="sng">
              <a:solidFill>
                <a:srgbClr val="FFFFFF"/>
              </a:solidFill>
              <a:latin typeface="Bree Serif"/>
            </a:endParaRPr>
          </a:p>
          <a:p>
            <a:pPr>
              <a:lnSpc>
                <a:spcPts val="2653"/>
              </a:lnSpc>
            </a:pPr>
            <a:endParaRPr lang="en-US" sz="2353" u="sng">
              <a:solidFill>
                <a:srgbClr val="FFFFFF"/>
              </a:solidFill>
              <a:latin typeface="Bree Serif"/>
            </a:endParaRPr>
          </a:p>
          <a:p>
            <a:pPr>
              <a:lnSpc>
                <a:spcPts val="2653"/>
              </a:lnSpc>
            </a:pPr>
            <a:endParaRPr lang="en-US" sz="2353" u="sng">
              <a:solidFill>
                <a:srgbClr val="FFFFFF"/>
              </a:solidFill>
              <a:latin typeface="Bree Serif"/>
            </a:endParaRPr>
          </a:p>
          <a:p>
            <a:pPr>
              <a:lnSpc>
                <a:spcPts val="3294"/>
              </a:lnSpc>
            </a:pPr>
            <a:r>
              <a:rPr lang="en-US" sz="2353">
                <a:solidFill>
                  <a:srgbClr val="FFFFFF"/>
                </a:solidFill>
                <a:latin typeface="Bree Serif"/>
              </a:rPr>
              <a:t>         </a:t>
            </a:r>
            <a:r>
              <a:rPr lang="en-US" sz="2353" u="sng">
                <a:solidFill>
                  <a:srgbClr val="FFFFFF"/>
                </a:solidFill>
                <a:latin typeface="Bree Serif"/>
              </a:rPr>
              <a:t>Authentication</a:t>
            </a:r>
          </a:p>
          <a:p>
            <a:pPr>
              <a:lnSpc>
                <a:spcPts val="3294"/>
              </a:lnSpc>
            </a:pPr>
            <a:endParaRPr lang="en-US" sz="2353" u="sng">
              <a:solidFill>
                <a:srgbClr val="FFFFFF"/>
              </a:solidFill>
              <a:latin typeface="Bree Serif"/>
            </a:endParaRPr>
          </a:p>
          <a:p>
            <a:pPr>
              <a:lnSpc>
                <a:spcPts val="3294"/>
              </a:lnSpc>
            </a:pPr>
            <a:endParaRPr lang="en-US" sz="2353" u="sng">
              <a:solidFill>
                <a:srgbClr val="FFFFFF"/>
              </a:solidFill>
              <a:latin typeface="Bree Serif"/>
            </a:endParaRPr>
          </a:p>
          <a:p>
            <a:pPr>
              <a:lnSpc>
                <a:spcPts val="2653"/>
              </a:lnSpc>
            </a:pPr>
            <a:r>
              <a:rPr lang="en-US" sz="1895">
                <a:solidFill>
                  <a:srgbClr val="FFFFFF"/>
                </a:solidFill>
                <a:latin typeface="Bree Serif"/>
              </a:rPr>
              <a:t> </a:t>
            </a:r>
          </a:p>
          <a:p>
            <a:pPr>
              <a:lnSpc>
                <a:spcPts val="2653"/>
              </a:lnSpc>
            </a:pPr>
            <a:endParaRPr lang="en-US" sz="1895">
              <a:solidFill>
                <a:srgbClr val="FFFFFF"/>
              </a:solidFill>
              <a:latin typeface="Bree Serif"/>
            </a:endParaRPr>
          </a:p>
          <a:p>
            <a:pPr>
              <a:lnSpc>
                <a:spcPts val="2653"/>
              </a:lnSpc>
            </a:pPr>
            <a:endParaRPr lang="en-US" sz="1895">
              <a:solidFill>
                <a:srgbClr val="FFFFFF"/>
              </a:solidFill>
              <a:latin typeface="Bree Serif"/>
            </a:endParaRPr>
          </a:p>
          <a:p>
            <a:pPr>
              <a:lnSpc>
                <a:spcPts val="3294"/>
              </a:lnSpc>
            </a:pPr>
            <a:r>
              <a:rPr lang="en-US" sz="2353">
                <a:solidFill>
                  <a:srgbClr val="FFFFFF"/>
                </a:solidFill>
                <a:latin typeface="Bree Serif"/>
              </a:rPr>
              <a:t>         </a:t>
            </a:r>
            <a:r>
              <a:rPr lang="en-US" sz="2353" u="sng">
                <a:solidFill>
                  <a:srgbClr val="FFFFFF"/>
                </a:solidFill>
                <a:latin typeface="Bree Serif"/>
              </a:rPr>
              <a:t>Authorization</a:t>
            </a:r>
          </a:p>
          <a:p>
            <a:pPr>
              <a:lnSpc>
                <a:spcPts val="3294"/>
              </a:lnSpc>
            </a:pPr>
            <a:endParaRPr lang="en-US" sz="2353" u="sng">
              <a:solidFill>
                <a:srgbClr val="FFFFFF"/>
              </a:solidFill>
              <a:latin typeface="Bree Serif"/>
            </a:endParaRPr>
          </a:p>
          <a:p>
            <a:pPr>
              <a:lnSpc>
                <a:spcPts val="2653"/>
              </a:lnSpc>
            </a:pPr>
            <a:endParaRPr lang="en-US" sz="2353" u="sng">
              <a:solidFill>
                <a:srgbClr val="FFFFFF"/>
              </a:solidFill>
              <a:latin typeface="Bree Serif"/>
            </a:endParaRPr>
          </a:p>
          <a:p>
            <a:pPr>
              <a:lnSpc>
                <a:spcPts val="2653"/>
              </a:lnSpc>
            </a:pPr>
            <a:endParaRPr lang="en-US" sz="2353" u="sng">
              <a:solidFill>
                <a:srgbClr val="FFFFFF"/>
              </a:solidFill>
              <a:latin typeface="Bree Serif"/>
            </a:endParaRPr>
          </a:p>
          <a:p>
            <a:pPr>
              <a:lnSpc>
                <a:spcPts val="3294"/>
              </a:lnSpc>
            </a:pPr>
            <a:r>
              <a:rPr lang="en-US" sz="2353">
                <a:solidFill>
                  <a:srgbClr val="FFFFFF"/>
                </a:solidFill>
                <a:latin typeface="Bree Serif"/>
              </a:rPr>
              <a:t>         </a:t>
            </a:r>
            <a:r>
              <a:rPr lang="en-US" sz="2353" u="sng">
                <a:solidFill>
                  <a:srgbClr val="FFFFFF"/>
                </a:solidFill>
                <a:latin typeface="Bree Serif"/>
              </a:rPr>
              <a:t>Accounting</a:t>
            </a:r>
          </a:p>
          <a:p>
            <a:pPr>
              <a:lnSpc>
                <a:spcPts val="3294"/>
              </a:lnSpc>
            </a:pPr>
            <a:endParaRPr lang="en-US" sz="2353" u="sng">
              <a:solidFill>
                <a:srgbClr val="FFFFFF"/>
              </a:solidFill>
              <a:latin typeface="Bree Serif"/>
            </a:endParaRPr>
          </a:p>
          <a:p>
            <a:pPr>
              <a:lnSpc>
                <a:spcPts val="3294"/>
              </a:lnSpc>
            </a:pPr>
            <a:endParaRPr lang="en-US" sz="2353" u="sng">
              <a:solidFill>
                <a:srgbClr val="FFFFFF"/>
              </a:solidFill>
              <a:latin typeface="Bree Serif"/>
            </a:endParaRPr>
          </a:p>
          <a:p>
            <a:pPr>
              <a:lnSpc>
                <a:spcPts val="3294"/>
              </a:lnSpc>
            </a:pPr>
            <a:endParaRPr lang="en-US" sz="2353" u="sng">
              <a:solidFill>
                <a:srgbClr val="FFFFFF"/>
              </a:solidFill>
              <a:latin typeface="Bree Serif"/>
            </a:endParaRPr>
          </a:p>
          <a:p>
            <a:pPr>
              <a:lnSpc>
                <a:spcPts val="3294"/>
              </a:lnSpc>
            </a:pPr>
            <a:endParaRPr lang="en-US" sz="2353" u="sng">
              <a:solidFill>
                <a:srgbClr val="FFFFFF"/>
              </a:solidFill>
              <a:latin typeface="Bree Serif"/>
            </a:endParaRPr>
          </a:p>
          <a:p>
            <a:pPr>
              <a:lnSpc>
                <a:spcPts val="2653"/>
              </a:lnSpc>
            </a:pPr>
            <a:endParaRPr lang="en-US" sz="2353" u="sng">
              <a:solidFill>
                <a:srgbClr val="FFFFFF"/>
              </a:solidFill>
              <a:latin typeface="Bree Serif"/>
            </a:endParaRPr>
          </a:p>
        </p:txBody>
      </p:sp>
      <p:sp>
        <p:nvSpPr>
          <p:cNvPr id="26" name="TextBox 26"/>
          <p:cNvSpPr txBox="1"/>
          <p:nvPr/>
        </p:nvSpPr>
        <p:spPr>
          <a:xfrm>
            <a:off x="5434492" y="1965028"/>
            <a:ext cx="10716949" cy="1457325"/>
          </a:xfrm>
          <a:prstGeom prst="rect">
            <a:avLst/>
          </a:prstGeom>
        </p:spPr>
        <p:txBody>
          <a:bodyPr lIns="0" tIns="0" rIns="0" bIns="0" rtlCol="0" anchor="t">
            <a:spAutoFit/>
          </a:bodyPr>
          <a:lstStyle/>
          <a:p>
            <a:pPr marL="447852" lvl="1" indent="-223926">
              <a:lnSpc>
                <a:spcPts val="2489"/>
              </a:lnSpc>
              <a:buFont typeface="Arial"/>
              <a:buChar char="•"/>
            </a:pPr>
            <a:r>
              <a:rPr lang="en-US" sz="2074" spc="18">
                <a:solidFill>
                  <a:srgbClr val="FFFFFF"/>
                </a:solidFill>
                <a:latin typeface="Bree Serif"/>
              </a:rPr>
              <a:t>Use physical and software controls to protect your hardware or data from intrusion.</a:t>
            </a:r>
          </a:p>
          <a:p>
            <a:pPr marL="895704" lvl="2" indent="-298568">
              <a:lnSpc>
                <a:spcPts val="2489"/>
              </a:lnSpc>
              <a:buFont typeface="Arial"/>
              <a:buChar char="⚬"/>
            </a:pPr>
            <a:r>
              <a:rPr lang="en-US" sz="2074" spc="18">
                <a:solidFill>
                  <a:srgbClr val="FFFFFF"/>
                </a:solidFill>
                <a:latin typeface="Bree Serif"/>
              </a:rPr>
              <a:t>For hardware, access limits usually mean physical access limits.</a:t>
            </a:r>
          </a:p>
          <a:p>
            <a:pPr marL="895704" lvl="2" indent="-298568">
              <a:lnSpc>
                <a:spcPts val="2489"/>
              </a:lnSpc>
              <a:buFont typeface="Arial"/>
              <a:buChar char="⚬"/>
            </a:pPr>
            <a:r>
              <a:rPr lang="en-US" sz="2074" spc="18">
                <a:solidFill>
                  <a:srgbClr val="FFFFFF"/>
                </a:solidFill>
                <a:latin typeface="Bree Serif"/>
              </a:rPr>
              <a:t>For software, access limits usually mean both physical and virtual means.</a:t>
            </a:r>
          </a:p>
          <a:p>
            <a:pPr marL="895704" lvl="2" indent="-298568">
              <a:lnSpc>
                <a:spcPts val="2489"/>
              </a:lnSpc>
              <a:buFont typeface="Arial"/>
              <a:buChar char="⚬"/>
            </a:pPr>
            <a:r>
              <a:rPr lang="en-US" sz="2074" spc="18">
                <a:solidFill>
                  <a:srgbClr val="FFFFFF"/>
                </a:solidFill>
                <a:latin typeface="Bree Serif"/>
              </a:rPr>
              <a:t>Firmware cannot be changed except through the Oracle update process.</a:t>
            </a:r>
          </a:p>
          <a:p>
            <a:pPr algn="ctr">
              <a:lnSpc>
                <a:spcPts val="1649"/>
              </a:lnSpc>
              <a:spcBef>
                <a:spcPct val="0"/>
              </a:spcBef>
            </a:pPr>
            <a:endParaRPr lang="en-US" sz="2074" spc="18">
              <a:solidFill>
                <a:srgbClr val="FFFFFF"/>
              </a:solidFill>
              <a:latin typeface="Bree Serif"/>
            </a:endParaRPr>
          </a:p>
        </p:txBody>
      </p:sp>
      <p:sp>
        <p:nvSpPr>
          <p:cNvPr id="27" name="TextBox 27"/>
          <p:cNvSpPr txBox="1"/>
          <p:nvPr/>
        </p:nvSpPr>
        <p:spPr>
          <a:xfrm>
            <a:off x="5438392" y="3879553"/>
            <a:ext cx="11568958" cy="1571625"/>
          </a:xfrm>
          <a:prstGeom prst="rect">
            <a:avLst/>
          </a:prstGeom>
        </p:spPr>
        <p:txBody>
          <a:bodyPr lIns="0" tIns="0" rIns="0" bIns="0" rtlCol="0" anchor="t">
            <a:spAutoFit/>
          </a:bodyPr>
          <a:lstStyle/>
          <a:p>
            <a:pPr marL="446913" lvl="1" indent="-223457">
              <a:lnSpc>
                <a:spcPts val="2484"/>
              </a:lnSpc>
              <a:buFont typeface="Arial"/>
              <a:buChar char="•"/>
            </a:pPr>
            <a:r>
              <a:rPr lang="en-US" sz="2070" spc="18">
                <a:solidFill>
                  <a:srgbClr val="FFFFFF"/>
                </a:solidFill>
                <a:latin typeface="Bree Serif"/>
              </a:rPr>
              <a:t>Authentication provides a means to identify a person or entity. Set up all authentication features such as a password system in your platform operating systems to verify that users are who they say they are.</a:t>
            </a:r>
          </a:p>
          <a:p>
            <a:pPr marL="446913" lvl="1" indent="-223457">
              <a:lnSpc>
                <a:spcPts val="2484"/>
              </a:lnSpc>
              <a:buFont typeface="Arial"/>
              <a:buChar char="•"/>
            </a:pPr>
            <a:r>
              <a:rPr lang="en-US" sz="2070" spc="19">
                <a:solidFill>
                  <a:srgbClr val="FFFFFF"/>
                </a:solidFill>
                <a:latin typeface="Bree Serif"/>
              </a:rPr>
              <a:t>Authentication provides varying degrees of security through measures such as badges and passwords. </a:t>
            </a:r>
          </a:p>
        </p:txBody>
      </p:sp>
      <p:sp>
        <p:nvSpPr>
          <p:cNvPr id="28" name="TextBox 28"/>
          <p:cNvSpPr txBox="1"/>
          <p:nvPr/>
        </p:nvSpPr>
        <p:spPr>
          <a:xfrm>
            <a:off x="5434492" y="6121537"/>
            <a:ext cx="11572858" cy="942975"/>
          </a:xfrm>
          <a:prstGeom prst="rect">
            <a:avLst/>
          </a:prstGeom>
        </p:spPr>
        <p:txBody>
          <a:bodyPr lIns="0" tIns="0" rIns="0" bIns="0" rtlCol="0" anchor="t">
            <a:spAutoFit/>
          </a:bodyPr>
          <a:lstStyle/>
          <a:p>
            <a:pPr marL="446913" lvl="1" indent="-223457">
              <a:lnSpc>
                <a:spcPts val="2484"/>
              </a:lnSpc>
              <a:buFont typeface="Arial"/>
              <a:buChar char="•"/>
            </a:pPr>
            <a:r>
              <a:rPr lang="en-US" sz="2070" spc="19">
                <a:solidFill>
                  <a:srgbClr val="FFFFFF"/>
                </a:solidFill>
                <a:latin typeface="Bree Serif"/>
              </a:rPr>
              <a:t>Authorization defines what an authenticated user or entity can do. Use authorization to ensure company personnel can only work with hardware and software that they are trained and qualified to use.</a:t>
            </a:r>
          </a:p>
        </p:txBody>
      </p:sp>
      <p:sp>
        <p:nvSpPr>
          <p:cNvPr id="29" name="TextBox 29"/>
          <p:cNvSpPr txBox="1"/>
          <p:nvPr/>
        </p:nvSpPr>
        <p:spPr>
          <a:xfrm>
            <a:off x="5438392" y="7568086"/>
            <a:ext cx="11820908" cy="2162841"/>
          </a:xfrm>
          <a:prstGeom prst="rect">
            <a:avLst/>
          </a:prstGeom>
        </p:spPr>
        <p:txBody>
          <a:bodyPr lIns="0" tIns="0" rIns="0" bIns="0" rtlCol="0" anchor="t">
            <a:spAutoFit/>
          </a:bodyPr>
          <a:lstStyle/>
          <a:p>
            <a:pPr marL="437375" lvl="1" indent="-218687">
              <a:lnSpc>
                <a:spcPts val="2430"/>
              </a:lnSpc>
              <a:buFont typeface="Arial"/>
              <a:buChar char="•"/>
            </a:pPr>
            <a:r>
              <a:rPr lang="en-US" sz="2025" spc="18">
                <a:solidFill>
                  <a:srgbClr val="FFFFFF"/>
                </a:solidFill>
                <a:latin typeface="Bree Serif"/>
              </a:rPr>
              <a:t>Customer IT personnel can use Oracle software and hardware features to monitor login activity and maintain hardware inventories.</a:t>
            </a:r>
          </a:p>
          <a:p>
            <a:pPr marL="437375" lvl="1" indent="-218687">
              <a:lnSpc>
                <a:spcPts val="2430"/>
              </a:lnSpc>
              <a:buFont typeface="Arial"/>
              <a:buChar char="•"/>
            </a:pPr>
            <a:r>
              <a:rPr lang="en-US" sz="2025" spc="18">
                <a:solidFill>
                  <a:srgbClr val="FFFFFF"/>
                </a:solidFill>
                <a:latin typeface="Bree Serif"/>
              </a:rPr>
              <a:t>Use system logs to monitor user logins. In particular, track system administrator and service accounts through system logs because these accounts can access powerful commands.</a:t>
            </a:r>
          </a:p>
          <a:p>
            <a:pPr marL="437375" lvl="1" indent="-218687" algn="l">
              <a:lnSpc>
                <a:spcPts val="2430"/>
              </a:lnSpc>
              <a:spcBef>
                <a:spcPct val="0"/>
              </a:spcBef>
              <a:buFont typeface="Arial"/>
              <a:buChar char="•"/>
            </a:pPr>
            <a:r>
              <a:rPr lang="en-US" sz="2025" spc="18">
                <a:solidFill>
                  <a:srgbClr val="FFFFFF"/>
                </a:solidFill>
                <a:latin typeface="Bree Serif"/>
              </a:rPr>
              <a:t>Periodically retire or archive log files when they exceed a reasonable size, in accordance with the customer company policy. Log files can become very large over time, so it is essential to maintain them.</a:t>
            </a:r>
          </a:p>
        </p:txBody>
      </p:sp>
      <p:grpSp>
        <p:nvGrpSpPr>
          <p:cNvPr id="30" name="Group 30"/>
          <p:cNvGrpSpPr/>
          <p:nvPr/>
        </p:nvGrpSpPr>
        <p:grpSpPr>
          <a:xfrm>
            <a:off x="9171330" y="10047606"/>
            <a:ext cx="4095966" cy="68578"/>
            <a:chOff x="0" y="0"/>
            <a:chExt cx="5461288" cy="91438"/>
          </a:xfrm>
        </p:grpSpPr>
        <p:sp>
          <p:nvSpPr>
            <p:cNvPr id="31" name="Freeform 31"/>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sp>
        <p:nvSpPr>
          <p:cNvPr id="32" name="TextBox 32"/>
          <p:cNvSpPr txBox="1"/>
          <p:nvPr/>
        </p:nvSpPr>
        <p:spPr>
          <a:xfrm>
            <a:off x="911484" y="7917936"/>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Group’s member</a:t>
            </a:r>
          </a:p>
        </p:txBody>
      </p:sp>
      <p:sp>
        <p:nvSpPr>
          <p:cNvPr id="33" name="Freeform 33"/>
          <p:cNvSpPr/>
          <p:nvPr/>
        </p:nvSpPr>
        <p:spPr>
          <a:xfrm>
            <a:off x="17007350" y="0"/>
            <a:ext cx="1280650" cy="709205"/>
          </a:xfrm>
          <a:custGeom>
            <a:avLst/>
            <a:gdLst/>
            <a:ahLst/>
            <a:cxnLst/>
            <a:rect l="l" t="t" r="r" b="b"/>
            <a:pathLst>
              <a:path w="1280650" h="709205">
                <a:moveTo>
                  <a:pt x="0" y="0"/>
                </a:moveTo>
                <a:lnTo>
                  <a:pt x="1280650" y="0"/>
                </a:lnTo>
                <a:lnTo>
                  <a:pt x="1280650" y="709205"/>
                </a:lnTo>
                <a:lnTo>
                  <a:pt x="0" y="709205"/>
                </a:lnTo>
                <a:lnTo>
                  <a:pt x="0" y="0"/>
                </a:lnTo>
                <a:close/>
              </a:path>
            </a:pathLst>
          </a:custGeom>
          <a:blipFill>
            <a:blip r:embed="rId13"/>
            <a:stretch>
              <a:fillRect/>
            </a:stretch>
          </a:blipFill>
        </p:spPr>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8493" y="0"/>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sp>
        <p:nvSpPr>
          <p:cNvPr id="6" name="Freeform 6"/>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393120" y="1160906"/>
            <a:ext cx="453999" cy="453999"/>
            <a:chOff x="0" y="0"/>
            <a:chExt cx="605332" cy="605332"/>
          </a:xfrm>
        </p:grpSpPr>
        <p:sp>
          <p:nvSpPr>
            <p:cNvPr id="8" name="Freeform 8"/>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9" name="Freeform 9"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0" name="Freeform 10" descr="A screenshot of a phone  Description automatically generated"/>
          <p:cNvSpPr/>
          <p:nvPr/>
        </p:nvSpPr>
        <p:spPr>
          <a:xfrm>
            <a:off x="253569" y="4492622"/>
            <a:ext cx="664947" cy="664947"/>
          </a:xfrm>
          <a:custGeom>
            <a:avLst/>
            <a:gdLst/>
            <a:ahLst/>
            <a:cxnLst/>
            <a:rect l="l" t="t" r="r" b="b"/>
            <a:pathLst>
              <a:path w="664947" h="664947">
                <a:moveTo>
                  <a:pt x="0" y="0"/>
                </a:moveTo>
                <a:lnTo>
                  <a:pt x="664947" y="0"/>
                </a:lnTo>
                <a:lnTo>
                  <a:pt x="664947" y="664946"/>
                </a:lnTo>
                <a:lnTo>
                  <a:pt x="0" y="664946"/>
                </a:lnTo>
                <a:lnTo>
                  <a:pt x="0" y="0"/>
                </a:lnTo>
                <a:close/>
              </a:path>
            </a:pathLst>
          </a:custGeom>
          <a:blipFill>
            <a:blip r:embed="rId5"/>
            <a:stretch>
              <a:fillRect l="-16737" t="-308436" r="-662848" b="-674518"/>
            </a:stretch>
          </a:blipFill>
        </p:spPr>
      </p:sp>
      <p:grpSp>
        <p:nvGrpSpPr>
          <p:cNvPr id="11" name="Group 11"/>
          <p:cNvGrpSpPr/>
          <p:nvPr/>
        </p:nvGrpSpPr>
        <p:grpSpPr>
          <a:xfrm>
            <a:off x="253569" y="6805441"/>
            <a:ext cx="3929280" cy="790037"/>
            <a:chOff x="0" y="0"/>
            <a:chExt cx="5239040" cy="1053382"/>
          </a:xfrm>
        </p:grpSpPr>
        <p:sp>
          <p:nvSpPr>
            <p:cNvPr id="12" name="Freeform 12"/>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13" name="Freeform 13" descr="A screenshot of a phone  Description automatically generated"/>
          <p:cNvSpPr/>
          <p:nvPr/>
        </p:nvSpPr>
        <p:spPr>
          <a:xfrm>
            <a:off x="253569" y="58071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14" name="Freeform 14" descr="A screenshot of a phone  Description automatically generated"/>
          <p:cNvSpPr/>
          <p:nvPr/>
        </p:nvSpPr>
        <p:spPr>
          <a:xfrm>
            <a:off x="352410" y="686798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5" name="Freeform 15" descr="A screenshot of a phone  Description automatically generated"/>
          <p:cNvSpPr/>
          <p:nvPr/>
        </p:nvSpPr>
        <p:spPr>
          <a:xfrm>
            <a:off x="182172" y="7867501"/>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16" name="TextBox 16"/>
          <p:cNvSpPr txBox="1"/>
          <p:nvPr/>
        </p:nvSpPr>
        <p:spPr>
          <a:xfrm>
            <a:off x="4956594" y="885825"/>
            <a:ext cx="7616719" cy="8515350"/>
          </a:xfrm>
          <a:prstGeom prst="rect">
            <a:avLst/>
          </a:prstGeom>
        </p:spPr>
        <p:txBody>
          <a:bodyPr lIns="0" tIns="0" rIns="0" bIns="0" rtlCol="0" anchor="t">
            <a:spAutoFit/>
          </a:bodyPr>
          <a:lstStyle/>
          <a:p>
            <a:pPr>
              <a:lnSpc>
                <a:spcPts val="4325"/>
              </a:lnSpc>
            </a:pPr>
            <a:r>
              <a:rPr lang="en-US" sz="3604">
                <a:solidFill>
                  <a:srgbClr val="FFFFFF"/>
                </a:solidFill>
                <a:latin typeface="Bree Serif"/>
              </a:rPr>
              <a:t>There are some important </a:t>
            </a:r>
            <a:r>
              <a:rPr lang="en-US" sz="3604" u="sng">
                <a:solidFill>
                  <a:srgbClr val="FF443A"/>
                </a:solidFill>
                <a:latin typeface="Bree Serif"/>
              </a:rPr>
              <a:t>notes</a:t>
            </a:r>
            <a:r>
              <a:rPr lang="en-US" sz="3604">
                <a:solidFill>
                  <a:srgbClr val="FFFFFF"/>
                </a:solidFill>
                <a:latin typeface="Bree Serif"/>
              </a:rPr>
              <a:t> about web security</a:t>
            </a:r>
          </a:p>
          <a:p>
            <a:pPr algn="just">
              <a:lnSpc>
                <a:spcPts val="4325"/>
              </a:lnSpc>
            </a:pPr>
            <a:endParaRPr lang="en-US" sz="3604">
              <a:solidFill>
                <a:srgbClr val="FFFFFF"/>
              </a:solidFill>
              <a:latin typeface="Bree Serif"/>
            </a:endParaRPr>
          </a:p>
          <a:p>
            <a:pPr marL="552969" lvl="1" indent="-276485">
              <a:lnSpc>
                <a:spcPts val="3278"/>
              </a:lnSpc>
              <a:buAutoNum type="arabicPeriod"/>
            </a:pPr>
            <a:r>
              <a:rPr lang="en-US" sz="2561">
                <a:solidFill>
                  <a:srgbClr val="FFFFFF"/>
                </a:solidFill>
                <a:latin typeface="Bree Serif"/>
              </a:rPr>
              <a:t>Secure Authentication</a:t>
            </a:r>
          </a:p>
          <a:p>
            <a:pPr marL="552969" lvl="1" indent="-276485">
              <a:lnSpc>
                <a:spcPts val="3073"/>
              </a:lnSpc>
              <a:buAutoNum type="arabicPeriod"/>
            </a:pPr>
            <a:r>
              <a:rPr lang="en-US" sz="2561">
                <a:solidFill>
                  <a:srgbClr val="FFFFFF"/>
                </a:solidFill>
                <a:latin typeface="Bree Serif"/>
              </a:rPr>
              <a:t>Input Validation</a:t>
            </a:r>
          </a:p>
          <a:p>
            <a:pPr marL="552969" lvl="1" indent="-276485">
              <a:lnSpc>
                <a:spcPts val="3073"/>
              </a:lnSpc>
              <a:buAutoNum type="arabicPeriod"/>
            </a:pPr>
            <a:r>
              <a:rPr lang="en-US" sz="2561">
                <a:solidFill>
                  <a:srgbClr val="FFFFFF"/>
                </a:solidFill>
                <a:latin typeface="Bree Serif"/>
              </a:rPr>
              <a:t>Secure Session Management</a:t>
            </a:r>
          </a:p>
          <a:p>
            <a:pPr marL="552969" lvl="1" indent="-276485">
              <a:lnSpc>
                <a:spcPts val="3073"/>
              </a:lnSpc>
              <a:buAutoNum type="arabicPeriod"/>
            </a:pPr>
            <a:r>
              <a:rPr lang="en-US" sz="2561">
                <a:solidFill>
                  <a:srgbClr val="FFFFFF"/>
                </a:solidFill>
                <a:latin typeface="Bree Serif"/>
              </a:rPr>
              <a:t>Cross-Site Scripting (XSS) Prevention</a:t>
            </a:r>
          </a:p>
          <a:p>
            <a:pPr marL="552969" lvl="1" indent="-276485">
              <a:lnSpc>
                <a:spcPts val="3073"/>
              </a:lnSpc>
              <a:buAutoNum type="arabicPeriod"/>
            </a:pPr>
            <a:r>
              <a:rPr lang="en-US" sz="2561">
                <a:solidFill>
                  <a:srgbClr val="FFFFFF"/>
                </a:solidFill>
                <a:latin typeface="Bree Serif"/>
              </a:rPr>
              <a:t>Cross-Site Request Forgery (CSRF) Protection</a:t>
            </a:r>
          </a:p>
          <a:p>
            <a:pPr marL="552969" lvl="1" indent="-276485">
              <a:lnSpc>
                <a:spcPts val="3073"/>
              </a:lnSpc>
              <a:buAutoNum type="arabicPeriod"/>
            </a:pPr>
            <a:r>
              <a:rPr lang="en-US" sz="2561">
                <a:solidFill>
                  <a:srgbClr val="FFFFFF"/>
                </a:solidFill>
                <a:latin typeface="Bree Serif"/>
              </a:rPr>
              <a:t>Secure Communication</a:t>
            </a:r>
          </a:p>
          <a:p>
            <a:pPr marL="552969" lvl="1" indent="-276485">
              <a:lnSpc>
                <a:spcPts val="3073"/>
              </a:lnSpc>
              <a:buAutoNum type="arabicPeriod"/>
            </a:pPr>
            <a:r>
              <a:rPr lang="en-US" sz="2561">
                <a:solidFill>
                  <a:srgbClr val="FFFFFF"/>
                </a:solidFill>
                <a:latin typeface="Bree Serif"/>
              </a:rPr>
              <a:t>Access Control and Authorization</a:t>
            </a:r>
          </a:p>
          <a:p>
            <a:pPr marL="552969" lvl="1" indent="-276485">
              <a:lnSpc>
                <a:spcPts val="3073"/>
              </a:lnSpc>
              <a:buAutoNum type="arabicPeriod"/>
            </a:pPr>
            <a:r>
              <a:rPr lang="en-US" sz="2561">
                <a:solidFill>
                  <a:srgbClr val="FFFFFF"/>
                </a:solidFill>
                <a:latin typeface="Bree Serif"/>
              </a:rPr>
              <a:t>Error Handling and Logging response.</a:t>
            </a:r>
          </a:p>
          <a:p>
            <a:pPr marL="552969" lvl="1" indent="-276485">
              <a:lnSpc>
                <a:spcPts val="3073"/>
              </a:lnSpc>
              <a:buAutoNum type="arabicPeriod"/>
            </a:pPr>
            <a:r>
              <a:rPr lang="en-US" sz="2561">
                <a:solidFill>
                  <a:srgbClr val="FFFFFF"/>
                </a:solidFill>
                <a:latin typeface="Bree Serif"/>
              </a:rPr>
              <a:t>Security Updates and Patching</a:t>
            </a:r>
          </a:p>
          <a:p>
            <a:pPr marL="552969" lvl="1" indent="-276485">
              <a:lnSpc>
                <a:spcPts val="3073"/>
              </a:lnSpc>
              <a:buAutoNum type="arabicPeriod"/>
            </a:pPr>
            <a:r>
              <a:rPr lang="en-US" sz="2561">
                <a:solidFill>
                  <a:srgbClr val="FFFFFF"/>
                </a:solidFill>
                <a:latin typeface="Bree Serif"/>
              </a:rPr>
              <a:t>Security Testing and Auditing</a:t>
            </a:r>
          </a:p>
          <a:p>
            <a:pPr>
              <a:lnSpc>
                <a:spcPts val="2659"/>
              </a:lnSpc>
            </a:pPr>
            <a:endParaRPr lang="en-US" sz="2561">
              <a:solidFill>
                <a:srgbClr val="FFFFFF"/>
              </a:solidFill>
              <a:latin typeface="Bree Serif"/>
            </a:endParaRPr>
          </a:p>
          <a:p>
            <a:pPr>
              <a:lnSpc>
                <a:spcPts val="2659"/>
              </a:lnSpc>
            </a:pPr>
            <a:endParaRPr lang="en-US" sz="2561">
              <a:solidFill>
                <a:srgbClr val="FFFFFF"/>
              </a:solidFill>
              <a:latin typeface="Bree Serif"/>
            </a:endParaRPr>
          </a:p>
          <a:p>
            <a:pPr marL="552969" lvl="1" indent="-276485">
              <a:lnSpc>
                <a:spcPts val="3073"/>
              </a:lnSpc>
              <a:buFont typeface="Arial"/>
              <a:buChar char="•"/>
            </a:pPr>
            <a:r>
              <a:rPr lang="en-US" sz="2561" u="sng">
                <a:solidFill>
                  <a:srgbClr val="FF443A"/>
                </a:solidFill>
                <a:latin typeface="Bree Serif"/>
              </a:rPr>
              <a:t>Remember</a:t>
            </a:r>
            <a:r>
              <a:rPr lang="en-US" sz="2561">
                <a:solidFill>
                  <a:srgbClr val="FFFFFF"/>
                </a:solidFill>
                <a:latin typeface="Bree Serif"/>
              </a:rPr>
              <a:t>, web security is an ongoing process, and it's essential to stay informed about the latest security best practices and emerging threats to effectively protect your web applications</a:t>
            </a:r>
          </a:p>
          <a:p>
            <a:pPr algn="l">
              <a:lnSpc>
                <a:spcPts val="3791"/>
              </a:lnSpc>
            </a:pPr>
            <a:endParaRPr lang="en-US" sz="2561">
              <a:solidFill>
                <a:srgbClr val="FFFFFF"/>
              </a:solidFill>
              <a:latin typeface="Bree Serif"/>
            </a:endParaRPr>
          </a:p>
        </p:txBody>
      </p:sp>
      <p:sp>
        <p:nvSpPr>
          <p:cNvPr id="17" name="Freeform 17" descr="A screenshot of a phone  Description automatically generated"/>
          <p:cNvSpPr/>
          <p:nvPr/>
        </p:nvSpPr>
        <p:spPr>
          <a:xfrm>
            <a:off x="253569" y="3077814"/>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8" name="Freeform 18"/>
          <p:cNvSpPr/>
          <p:nvPr/>
        </p:nvSpPr>
        <p:spPr>
          <a:xfrm>
            <a:off x="12857300" y="1028700"/>
            <a:ext cx="4641421" cy="8108803"/>
          </a:xfrm>
          <a:custGeom>
            <a:avLst/>
            <a:gdLst/>
            <a:ahLst/>
            <a:cxnLst/>
            <a:rect l="l" t="t" r="r" b="b"/>
            <a:pathLst>
              <a:path w="4641421" h="8108803">
                <a:moveTo>
                  <a:pt x="0" y="0"/>
                </a:moveTo>
                <a:lnTo>
                  <a:pt x="4641421" y="0"/>
                </a:lnTo>
                <a:lnTo>
                  <a:pt x="4641421" y="8108803"/>
                </a:lnTo>
                <a:lnTo>
                  <a:pt x="0" y="8108803"/>
                </a:lnTo>
                <a:lnTo>
                  <a:pt x="0" y="0"/>
                </a:lnTo>
                <a:close/>
              </a:path>
            </a:pathLst>
          </a:custGeom>
          <a:blipFill>
            <a:blip r:embed="rId6"/>
            <a:stretch>
              <a:fillRect l="-8235" r="-8235"/>
            </a:stretch>
          </a:blipFill>
        </p:spPr>
      </p:sp>
      <p:sp>
        <p:nvSpPr>
          <p:cNvPr id="19" name="TextBox 19"/>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7" action="ppaction://hlinksldjump"/>
              </a:rPr>
              <a:t>Motivation</a:t>
            </a:r>
          </a:p>
        </p:txBody>
      </p:sp>
      <p:sp>
        <p:nvSpPr>
          <p:cNvPr id="20" name="TextBox 20"/>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A1 &amp; A2</a:t>
            </a:r>
          </a:p>
        </p:txBody>
      </p:sp>
      <p:sp>
        <p:nvSpPr>
          <p:cNvPr id="21" name="TextBox 21"/>
          <p:cNvSpPr txBox="1"/>
          <p:nvPr/>
        </p:nvSpPr>
        <p:spPr>
          <a:xfrm>
            <a:off x="1017357" y="4386992"/>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Typical Implementaion</a:t>
            </a:r>
          </a:p>
        </p:txBody>
      </p:sp>
      <p:sp>
        <p:nvSpPr>
          <p:cNvPr id="22" name="TextBox 22"/>
          <p:cNvSpPr txBox="1"/>
          <p:nvPr/>
        </p:nvSpPr>
        <p:spPr>
          <a:xfrm>
            <a:off x="946459" y="5901467"/>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Security Principle</a:t>
            </a:r>
          </a:p>
        </p:txBody>
      </p:sp>
      <p:sp>
        <p:nvSpPr>
          <p:cNvPr id="23" name="TextBox 23"/>
          <p:cNvSpPr txBox="1"/>
          <p:nvPr/>
        </p:nvSpPr>
        <p:spPr>
          <a:xfrm>
            <a:off x="1017357" y="6962334"/>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Notes</a:t>
            </a:r>
          </a:p>
        </p:txBody>
      </p:sp>
      <p:sp>
        <p:nvSpPr>
          <p:cNvPr id="24" name="TextBox 24"/>
          <p:cNvSpPr txBox="1"/>
          <p:nvPr/>
        </p:nvSpPr>
        <p:spPr>
          <a:xfrm>
            <a:off x="946459" y="7961850"/>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Group’s member</a:t>
            </a:r>
          </a:p>
        </p:txBody>
      </p:sp>
      <p:sp>
        <p:nvSpPr>
          <p:cNvPr id="25" name="TextBox 25"/>
          <p:cNvSpPr txBox="1"/>
          <p:nvPr/>
        </p:nvSpPr>
        <p:spPr>
          <a:xfrm>
            <a:off x="847119" y="3172163"/>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Injection</a:t>
            </a:r>
          </a:p>
        </p:txBody>
      </p:sp>
      <p:sp>
        <p:nvSpPr>
          <p:cNvPr id="26" name="Freeform 26"/>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4"/>
            <a:stretch>
              <a:fillRect/>
            </a:stretch>
          </a:blipFill>
        </p:spPr>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0" y="0"/>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grpSp>
        <p:nvGrpSpPr>
          <p:cNvPr id="6" name="Group 6"/>
          <p:cNvGrpSpPr/>
          <p:nvPr/>
        </p:nvGrpSpPr>
        <p:grpSpPr>
          <a:xfrm>
            <a:off x="287016" y="3187494"/>
            <a:ext cx="3929280" cy="790037"/>
            <a:chOff x="0" y="0"/>
            <a:chExt cx="5239040" cy="1053382"/>
          </a:xfrm>
        </p:grpSpPr>
        <p:sp>
          <p:nvSpPr>
            <p:cNvPr id="7" name="Freeform 7"/>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8" name="Freeform 8"/>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6205220" y="3258712"/>
            <a:ext cx="2331286" cy="3495036"/>
            <a:chOff x="0" y="0"/>
            <a:chExt cx="3108382" cy="4660048"/>
          </a:xfrm>
        </p:grpSpPr>
        <p:sp>
          <p:nvSpPr>
            <p:cNvPr id="10" name="Freeform 10"/>
            <p:cNvSpPr/>
            <p:nvPr/>
          </p:nvSpPr>
          <p:spPr>
            <a:xfrm>
              <a:off x="12700" y="12700"/>
              <a:ext cx="3082925" cy="4634611"/>
            </a:xfrm>
            <a:custGeom>
              <a:avLst/>
              <a:gdLst/>
              <a:ahLst/>
              <a:cxnLst/>
              <a:rect l="l" t="t" r="r" b="b"/>
              <a:pathLst>
                <a:path w="3082925" h="4634611">
                  <a:moveTo>
                    <a:pt x="0" y="1545717"/>
                  </a:moveTo>
                  <a:cubicBezTo>
                    <a:pt x="0" y="692023"/>
                    <a:pt x="690118" y="0"/>
                    <a:pt x="1541526" y="0"/>
                  </a:cubicBezTo>
                  <a:cubicBezTo>
                    <a:pt x="2392934" y="0"/>
                    <a:pt x="3082925" y="692023"/>
                    <a:pt x="3082925" y="1545717"/>
                  </a:cubicBezTo>
                  <a:lnTo>
                    <a:pt x="3082925" y="3088894"/>
                  </a:lnTo>
                  <a:cubicBezTo>
                    <a:pt x="3082925" y="3942588"/>
                    <a:pt x="2392807" y="4634611"/>
                    <a:pt x="1541399" y="4634611"/>
                  </a:cubicBezTo>
                  <a:cubicBezTo>
                    <a:pt x="689991" y="4634611"/>
                    <a:pt x="0" y="3942588"/>
                    <a:pt x="0" y="3088894"/>
                  </a:cubicBezTo>
                  <a:close/>
                </a:path>
              </a:pathLst>
            </a:custGeom>
            <a:blipFill>
              <a:blip r:embed="rId4"/>
              <a:stretch>
                <a:fillRect l="-88041" t="-274" r="-88043" b="-274"/>
              </a:stretch>
            </a:blipFill>
          </p:spPr>
        </p:sp>
      </p:grpSp>
      <p:grpSp>
        <p:nvGrpSpPr>
          <p:cNvPr id="11" name="Group 11"/>
          <p:cNvGrpSpPr/>
          <p:nvPr/>
        </p:nvGrpSpPr>
        <p:grpSpPr>
          <a:xfrm>
            <a:off x="393120" y="1160906"/>
            <a:ext cx="453999" cy="453999"/>
            <a:chOff x="0" y="0"/>
            <a:chExt cx="605332" cy="605332"/>
          </a:xfrm>
        </p:grpSpPr>
        <p:sp>
          <p:nvSpPr>
            <p:cNvPr id="12" name="Freeform 12"/>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3" name="Freeform 13"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14" name="Freeform 14"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5" name="TextBox 15"/>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7" action="ppaction://hlinksldjump"/>
              </a:rPr>
              <a:t>Motivation</a:t>
            </a:r>
          </a:p>
        </p:txBody>
      </p:sp>
      <p:sp>
        <p:nvSpPr>
          <p:cNvPr id="16" name="TextBox 16"/>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A1 &amp; A2</a:t>
            </a:r>
          </a:p>
        </p:txBody>
      </p:sp>
      <p:sp>
        <p:nvSpPr>
          <p:cNvPr id="17" name="TextBox 17"/>
          <p:cNvSpPr txBox="1"/>
          <p:nvPr/>
        </p:nvSpPr>
        <p:spPr>
          <a:xfrm>
            <a:off x="1029384" y="4539505"/>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Typical Implementation</a:t>
            </a:r>
          </a:p>
        </p:txBody>
      </p:sp>
      <p:sp>
        <p:nvSpPr>
          <p:cNvPr id="18" name="Freeform 18"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9" name="TextBox 19"/>
          <p:cNvSpPr txBox="1"/>
          <p:nvPr/>
        </p:nvSpPr>
        <p:spPr>
          <a:xfrm>
            <a:off x="946459" y="596281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Security Principle</a:t>
            </a:r>
          </a:p>
        </p:txBody>
      </p:sp>
      <p:sp>
        <p:nvSpPr>
          <p:cNvPr id="20" name="Freeform 20"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1" name="TextBox 21"/>
          <p:cNvSpPr txBox="1"/>
          <p:nvPr/>
        </p:nvSpPr>
        <p:spPr>
          <a:xfrm>
            <a:off x="946459" y="71830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Notes</a:t>
            </a:r>
          </a:p>
        </p:txBody>
      </p:sp>
      <p:sp>
        <p:nvSpPr>
          <p:cNvPr id="22" name="Freeform 22" descr="A screenshot of a phone  Description automatically generated"/>
          <p:cNvSpPr/>
          <p:nvPr/>
        </p:nvSpPr>
        <p:spPr>
          <a:xfrm>
            <a:off x="265596" y="799141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23" name="TextBox 23"/>
          <p:cNvSpPr txBox="1"/>
          <p:nvPr/>
        </p:nvSpPr>
        <p:spPr>
          <a:xfrm>
            <a:off x="5088926" y="1116138"/>
            <a:ext cx="8637596" cy="2543175"/>
          </a:xfrm>
          <a:prstGeom prst="rect">
            <a:avLst/>
          </a:prstGeom>
        </p:spPr>
        <p:txBody>
          <a:bodyPr lIns="0" tIns="0" rIns="0" bIns="0" rtlCol="0" anchor="t">
            <a:spAutoFit/>
          </a:bodyPr>
          <a:lstStyle/>
          <a:p>
            <a:pPr>
              <a:lnSpc>
                <a:spcPts val="6683"/>
              </a:lnSpc>
            </a:pPr>
            <a:r>
              <a:rPr lang="en-US" sz="5569">
                <a:solidFill>
                  <a:srgbClr val="FFFFFF"/>
                </a:solidFill>
                <a:latin typeface="Arial"/>
              </a:rPr>
              <a:t>Common cases of Sql injection attacks</a:t>
            </a:r>
          </a:p>
          <a:p>
            <a:pPr algn="l">
              <a:lnSpc>
                <a:spcPts val="5900"/>
              </a:lnSpc>
            </a:pPr>
            <a:endParaRPr lang="en-US" sz="5569">
              <a:solidFill>
                <a:srgbClr val="FFFFFF"/>
              </a:solidFill>
              <a:latin typeface="Arial"/>
            </a:endParaRPr>
          </a:p>
        </p:txBody>
      </p:sp>
      <p:sp>
        <p:nvSpPr>
          <p:cNvPr id="24" name="TextBox 24"/>
          <p:cNvSpPr txBox="1"/>
          <p:nvPr/>
        </p:nvSpPr>
        <p:spPr>
          <a:xfrm>
            <a:off x="5088926" y="3562693"/>
            <a:ext cx="12279825" cy="3686175"/>
          </a:xfrm>
          <a:prstGeom prst="rect">
            <a:avLst/>
          </a:prstGeom>
        </p:spPr>
        <p:txBody>
          <a:bodyPr lIns="0" tIns="0" rIns="0" bIns="0" rtlCol="0" anchor="t">
            <a:spAutoFit/>
          </a:bodyPr>
          <a:lstStyle/>
          <a:p>
            <a:pPr marL="582930" lvl="1" indent="-291465">
              <a:lnSpc>
                <a:spcPts val="3240"/>
              </a:lnSpc>
              <a:buFont typeface="Arial"/>
              <a:buChar char="•"/>
            </a:pPr>
            <a:r>
              <a:rPr lang="en-US" sz="2700">
                <a:solidFill>
                  <a:srgbClr val="FFFFFF"/>
                </a:solidFill>
                <a:latin typeface="Bree Serif"/>
              </a:rPr>
              <a:t>Any application operation that makes a query to the database can be exploited for a Sql injection attack. Basic database operations: select, insert, update can all be attacked. Some common operations that can be attacked include:</a:t>
            </a:r>
          </a:p>
          <a:p>
            <a:pPr marL="582930" lvl="1" indent="-291465">
              <a:lnSpc>
                <a:spcPts val="3240"/>
              </a:lnSpc>
              <a:buFont typeface="Arial"/>
              <a:buChar char="•"/>
            </a:pPr>
            <a:r>
              <a:rPr lang="en-US" sz="2700">
                <a:solidFill>
                  <a:srgbClr val="FFFFFF"/>
                </a:solidFill>
                <a:latin typeface="Bree Serif"/>
              </a:rPr>
              <a:t>Check application login.</a:t>
            </a:r>
          </a:p>
          <a:p>
            <a:pPr marL="582930" lvl="1" indent="-291465">
              <a:lnSpc>
                <a:spcPts val="3240"/>
              </a:lnSpc>
              <a:buFont typeface="Arial"/>
              <a:buChar char="•"/>
            </a:pPr>
            <a:r>
              <a:rPr lang="en-US" sz="2700">
                <a:solidFill>
                  <a:srgbClr val="FFFFFF"/>
                </a:solidFill>
                <a:latin typeface="Bree Serif"/>
              </a:rPr>
              <a:t>Operation to save user comments to DB.</a:t>
            </a:r>
          </a:p>
          <a:p>
            <a:pPr marL="582930" lvl="1" indent="-291465" algn="l">
              <a:lnSpc>
                <a:spcPts val="3240"/>
              </a:lnSpc>
              <a:buFont typeface="Arial"/>
              <a:buChar char="•"/>
            </a:pPr>
            <a:r>
              <a:rPr lang="en-US" sz="2700">
                <a:solidFill>
                  <a:srgbClr val="FFFFFF"/>
                </a:solidFill>
                <a:latin typeface="Bree Serif"/>
              </a:rPr>
              <a:t>Operation to query user information.</a:t>
            </a:r>
          </a:p>
          <a:p>
            <a:pPr marL="582930" lvl="1" indent="-291465" algn="l">
              <a:lnSpc>
                <a:spcPts val="3240"/>
              </a:lnSpc>
              <a:buFont typeface="Arial"/>
              <a:buChar char="•"/>
            </a:pPr>
            <a:r>
              <a:rPr lang="en-US" sz="2700">
                <a:solidFill>
                  <a:srgbClr val="FFFFFF"/>
                </a:solidFill>
                <a:latin typeface="Bree Serif"/>
              </a:rPr>
              <a:t>…</a:t>
            </a:r>
          </a:p>
          <a:p>
            <a:pPr algn="l">
              <a:lnSpc>
                <a:spcPts val="3240"/>
              </a:lnSpc>
            </a:pPr>
            <a:endParaRPr lang="en-US" sz="2700">
              <a:solidFill>
                <a:srgbClr val="FFFFFF"/>
              </a:solidFill>
              <a:latin typeface="Bree Serif"/>
            </a:endParaRPr>
          </a:p>
        </p:txBody>
      </p:sp>
      <p:grpSp>
        <p:nvGrpSpPr>
          <p:cNvPr id="25" name="Group 25"/>
          <p:cNvGrpSpPr/>
          <p:nvPr/>
        </p:nvGrpSpPr>
        <p:grpSpPr>
          <a:xfrm rot="5400000">
            <a:off x="16665234" y="8874258"/>
            <a:ext cx="1188132" cy="768084"/>
            <a:chOff x="0" y="0"/>
            <a:chExt cx="1584176" cy="1024112"/>
          </a:xfrm>
        </p:grpSpPr>
        <p:sp>
          <p:nvSpPr>
            <p:cNvPr id="26" name="Freeform 26">
              <a:hlinkClick r:id="rId12"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sp>
        <p:nvSpPr>
          <p:cNvPr id="27" name="Freeform 27" descr="A screenshot of a phone  Description automatically generated"/>
          <p:cNvSpPr/>
          <p:nvPr/>
        </p:nvSpPr>
        <p:spPr>
          <a:xfrm>
            <a:off x="270968" y="7000142"/>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8" name="TextBox 28"/>
          <p:cNvSpPr txBox="1"/>
          <p:nvPr/>
        </p:nvSpPr>
        <p:spPr>
          <a:xfrm>
            <a:off x="1029384" y="332456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Injection</a:t>
            </a:r>
          </a:p>
        </p:txBody>
      </p:sp>
      <p:sp>
        <p:nvSpPr>
          <p:cNvPr id="29" name="TextBox 29"/>
          <p:cNvSpPr txBox="1"/>
          <p:nvPr/>
        </p:nvSpPr>
        <p:spPr>
          <a:xfrm>
            <a:off x="847119" y="8215221"/>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4" action="ppaction://hlinksldjump"/>
              </a:rPr>
              <a:t>Group’s member</a:t>
            </a:r>
          </a:p>
        </p:txBody>
      </p:sp>
      <p:sp>
        <p:nvSpPr>
          <p:cNvPr id="30" name="Freeform 30"/>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5"/>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0" y="0"/>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grpSp>
        <p:nvGrpSpPr>
          <p:cNvPr id="6" name="Group 6"/>
          <p:cNvGrpSpPr/>
          <p:nvPr/>
        </p:nvGrpSpPr>
        <p:grpSpPr>
          <a:xfrm>
            <a:off x="287016" y="3187494"/>
            <a:ext cx="3929280" cy="790037"/>
            <a:chOff x="0" y="0"/>
            <a:chExt cx="5239040" cy="1053382"/>
          </a:xfrm>
        </p:grpSpPr>
        <p:sp>
          <p:nvSpPr>
            <p:cNvPr id="7" name="Freeform 7"/>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8" name="Freeform 8"/>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6205220" y="3258712"/>
            <a:ext cx="2331286" cy="3495036"/>
            <a:chOff x="0" y="0"/>
            <a:chExt cx="3108382" cy="4660048"/>
          </a:xfrm>
        </p:grpSpPr>
        <p:sp>
          <p:nvSpPr>
            <p:cNvPr id="10" name="Freeform 10"/>
            <p:cNvSpPr/>
            <p:nvPr/>
          </p:nvSpPr>
          <p:spPr>
            <a:xfrm>
              <a:off x="12700" y="12700"/>
              <a:ext cx="3082925" cy="4634611"/>
            </a:xfrm>
            <a:custGeom>
              <a:avLst/>
              <a:gdLst/>
              <a:ahLst/>
              <a:cxnLst/>
              <a:rect l="l" t="t" r="r" b="b"/>
              <a:pathLst>
                <a:path w="3082925" h="4634611">
                  <a:moveTo>
                    <a:pt x="0" y="1545717"/>
                  </a:moveTo>
                  <a:cubicBezTo>
                    <a:pt x="0" y="692023"/>
                    <a:pt x="690118" y="0"/>
                    <a:pt x="1541526" y="0"/>
                  </a:cubicBezTo>
                  <a:cubicBezTo>
                    <a:pt x="2392934" y="0"/>
                    <a:pt x="3082925" y="692023"/>
                    <a:pt x="3082925" y="1545717"/>
                  </a:cubicBezTo>
                  <a:lnTo>
                    <a:pt x="3082925" y="3088894"/>
                  </a:lnTo>
                  <a:cubicBezTo>
                    <a:pt x="3082925" y="3942588"/>
                    <a:pt x="2392807" y="4634611"/>
                    <a:pt x="1541399" y="4634611"/>
                  </a:cubicBezTo>
                  <a:cubicBezTo>
                    <a:pt x="689991" y="4634611"/>
                    <a:pt x="0" y="3942588"/>
                    <a:pt x="0" y="3088894"/>
                  </a:cubicBezTo>
                  <a:close/>
                </a:path>
              </a:pathLst>
            </a:custGeom>
            <a:blipFill>
              <a:blip r:embed="rId4"/>
              <a:stretch>
                <a:fillRect l="-88041" t="-274" r="-88043" b="-274"/>
              </a:stretch>
            </a:blipFill>
          </p:spPr>
        </p:sp>
      </p:grpSp>
      <p:grpSp>
        <p:nvGrpSpPr>
          <p:cNvPr id="11" name="Group 11"/>
          <p:cNvGrpSpPr/>
          <p:nvPr/>
        </p:nvGrpSpPr>
        <p:grpSpPr>
          <a:xfrm>
            <a:off x="393120" y="1160906"/>
            <a:ext cx="453999" cy="453999"/>
            <a:chOff x="0" y="0"/>
            <a:chExt cx="605332" cy="605332"/>
          </a:xfrm>
        </p:grpSpPr>
        <p:sp>
          <p:nvSpPr>
            <p:cNvPr id="12" name="Freeform 12"/>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3" name="Freeform 13"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14" name="Freeform 14"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5" name="Freeform 15"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6" name="Freeform 16"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17" name="Freeform 17" descr="A screenshot of a phone  Description automatically generated"/>
          <p:cNvSpPr/>
          <p:nvPr/>
        </p:nvSpPr>
        <p:spPr>
          <a:xfrm>
            <a:off x="265596" y="799141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8" name="TextBox 18"/>
          <p:cNvSpPr txBox="1"/>
          <p:nvPr/>
        </p:nvSpPr>
        <p:spPr>
          <a:xfrm>
            <a:off x="5084618" y="923925"/>
            <a:ext cx="9778968" cy="3498301"/>
          </a:xfrm>
          <a:prstGeom prst="rect">
            <a:avLst/>
          </a:prstGeom>
        </p:spPr>
        <p:txBody>
          <a:bodyPr lIns="0" tIns="0" rIns="0" bIns="0" rtlCol="0" anchor="t">
            <a:spAutoFit/>
          </a:bodyPr>
          <a:lstStyle/>
          <a:p>
            <a:pPr>
              <a:lnSpc>
                <a:spcPts val="6680"/>
              </a:lnSpc>
            </a:pPr>
            <a:r>
              <a:rPr lang="en-US" sz="5566">
                <a:solidFill>
                  <a:srgbClr val="FFFFFF"/>
                </a:solidFill>
                <a:latin typeface="Arial"/>
              </a:rPr>
              <a:t>How to prevent Sql injection errors</a:t>
            </a:r>
          </a:p>
          <a:p>
            <a:pPr>
              <a:lnSpc>
                <a:spcPts val="6680"/>
              </a:lnSpc>
            </a:pPr>
            <a:endParaRPr lang="en-US" sz="5566">
              <a:solidFill>
                <a:srgbClr val="FFFFFF"/>
              </a:solidFill>
              <a:latin typeface="Arial"/>
            </a:endParaRPr>
          </a:p>
          <a:p>
            <a:pPr algn="l">
              <a:lnSpc>
                <a:spcPts val="6680"/>
              </a:lnSpc>
            </a:pPr>
            <a:endParaRPr lang="en-US" sz="5566">
              <a:solidFill>
                <a:srgbClr val="FFFFFF"/>
              </a:solidFill>
              <a:latin typeface="Arial"/>
            </a:endParaRPr>
          </a:p>
        </p:txBody>
      </p:sp>
      <p:sp>
        <p:nvSpPr>
          <p:cNvPr id="19" name="TextBox 19"/>
          <p:cNvSpPr txBox="1"/>
          <p:nvPr/>
        </p:nvSpPr>
        <p:spPr>
          <a:xfrm>
            <a:off x="5084618" y="3009157"/>
            <a:ext cx="12307418" cy="4908548"/>
          </a:xfrm>
          <a:prstGeom prst="rect">
            <a:avLst/>
          </a:prstGeom>
        </p:spPr>
        <p:txBody>
          <a:bodyPr lIns="0" tIns="0" rIns="0" bIns="0" rtlCol="0" anchor="t">
            <a:spAutoFit/>
          </a:bodyPr>
          <a:lstStyle/>
          <a:p>
            <a:pPr algn="l">
              <a:lnSpc>
                <a:spcPts val="2986"/>
              </a:lnSpc>
            </a:pPr>
            <a:r>
              <a:rPr lang="en-US" sz="2489">
                <a:solidFill>
                  <a:srgbClr val="FFFFFF"/>
                </a:solidFill>
                <a:latin typeface="Bree Serif"/>
              </a:rPr>
              <a:t>How to prevent Sql injection errors</a:t>
            </a:r>
          </a:p>
          <a:p>
            <a:pPr marL="537394" lvl="1" indent="-268697" algn="l">
              <a:lnSpc>
                <a:spcPts val="2986"/>
              </a:lnSpc>
              <a:buFont typeface="Arial"/>
              <a:buChar char="•"/>
            </a:pPr>
            <a:r>
              <a:rPr lang="en-US" sz="2489">
                <a:solidFill>
                  <a:srgbClr val="FFFFFF"/>
                </a:solidFill>
                <a:latin typeface="Bree Serif"/>
              </a:rPr>
              <a:t>As analyzed above: the point of attack is the parameter passed into the query. Therefore, preventive measures must be taken to ensure that checking the transmitted data cannot cause errors when performing queries.</a:t>
            </a:r>
          </a:p>
          <a:p>
            <a:pPr marL="537394" lvl="1" indent="-268697" algn="l">
              <a:lnSpc>
                <a:spcPts val="2986"/>
              </a:lnSpc>
              <a:buFont typeface="Arial"/>
              <a:buChar char="•"/>
            </a:pPr>
            <a:r>
              <a:rPr lang="en-US" sz="2489">
                <a:solidFill>
                  <a:srgbClr val="FFFFFF"/>
                </a:solidFill>
                <a:latin typeface="Bree Serif"/>
              </a:rPr>
              <a:t>The solution to this check is to use “ escape strings ”. When escaping a string, it means encoding the special characters of the string (such as ', &amp;, |, ...) so that it is no longer understood as a special character. Every programming language provides functions to escape strings, with PHP we will use the mysqli_real_escape_string() function or we can also use addslashes() to do this.</a:t>
            </a:r>
          </a:p>
          <a:p>
            <a:pPr marL="537394" lvl="1" indent="-268697" algn="l">
              <a:lnSpc>
                <a:spcPts val="2986"/>
              </a:lnSpc>
              <a:buFont typeface="Arial"/>
              <a:buChar char="•"/>
            </a:pPr>
            <a:r>
              <a:rPr lang="en-US" sz="2489">
                <a:solidFill>
                  <a:srgbClr val="FFFFFF"/>
                </a:solidFill>
                <a:latin typeface="Bree Serif"/>
              </a:rPr>
              <a:t>Example of the addslashes() function: double quotes are no longer interpreted as control characters.</a:t>
            </a:r>
          </a:p>
          <a:p>
            <a:pPr algn="l">
              <a:lnSpc>
                <a:spcPts val="2986"/>
              </a:lnSpc>
            </a:pPr>
            <a:endParaRPr lang="en-US" sz="2489">
              <a:solidFill>
                <a:srgbClr val="FFFFFF"/>
              </a:solidFill>
              <a:latin typeface="Bree Serif"/>
            </a:endParaRPr>
          </a:p>
          <a:p>
            <a:pPr algn="l">
              <a:lnSpc>
                <a:spcPts val="2986"/>
              </a:lnSpc>
            </a:pPr>
            <a:endParaRPr lang="en-US" sz="2489">
              <a:solidFill>
                <a:srgbClr val="FFFFFF"/>
              </a:solidFill>
              <a:latin typeface="Bree Serif"/>
            </a:endParaRPr>
          </a:p>
        </p:txBody>
      </p:sp>
      <p:grpSp>
        <p:nvGrpSpPr>
          <p:cNvPr id="20" name="Group 20"/>
          <p:cNvGrpSpPr/>
          <p:nvPr/>
        </p:nvGrpSpPr>
        <p:grpSpPr>
          <a:xfrm rot="5500161">
            <a:off x="16665234" y="8874258"/>
            <a:ext cx="1188132" cy="768084"/>
            <a:chOff x="0" y="0"/>
            <a:chExt cx="1584176" cy="1024112"/>
          </a:xfrm>
        </p:grpSpPr>
        <p:sp>
          <p:nvSpPr>
            <p:cNvPr id="21" name="Freeform 21">
              <a:hlinkClick r:id="rId7"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sp>
        <p:nvSpPr>
          <p:cNvPr id="22" name="Freeform 22" descr="A screenshot of a phone  Description automatically generated"/>
          <p:cNvSpPr/>
          <p:nvPr/>
        </p:nvSpPr>
        <p:spPr>
          <a:xfrm>
            <a:off x="270968" y="7000142"/>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3" name="Freeform 23"/>
          <p:cNvSpPr/>
          <p:nvPr/>
        </p:nvSpPr>
        <p:spPr>
          <a:xfrm>
            <a:off x="5692192" y="7665089"/>
            <a:ext cx="10395798" cy="1646480"/>
          </a:xfrm>
          <a:custGeom>
            <a:avLst/>
            <a:gdLst/>
            <a:ahLst/>
            <a:cxnLst/>
            <a:rect l="l" t="t" r="r" b="b"/>
            <a:pathLst>
              <a:path w="10395798" h="1646480">
                <a:moveTo>
                  <a:pt x="0" y="0"/>
                </a:moveTo>
                <a:lnTo>
                  <a:pt x="10395798" y="0"/>
                </a:lnTo>
                <a:lnTo>
                  <a:pt x="10395798" y="1646479"/>
                </a:lnTo>
                <a:lnTo>
                  <a:pt x="0" y="1646479"/>
                </a:lnTo>
                <a:lnTo>
                  <a:pt x="0" y="0"/>
                </a:lnTo>
                <a:close/>
              </a:path>
            </a:pathLst>
          </a:custGeom>
          <a:blipFill>
            <a:blip r:embed="rId8"/>
            <a:stretch>
              <a:fillRect/>
            </a:stretch>
          </a:blipFill>
        </p:spPr>
      </p:sp>
      <p:sp>
        <p:nvSpPr>
          <p:cNvPr id="24" name="TextBox 24"/>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Motivation</a:t>
            </a:r>
          </a:p>
        </p:txBody>
      </p:sp>
      <p:sp>
        <p:nvSpPr>
          <p:cNvPr id="25" name="TextBox 25"/>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A1 &amp; A2</a:t>
            </a:r>
          </a:p>
        </p:txBody>
      </p:sp>
      <p:sp>
        <p:nvSpPr>
          <p:cNvPr id="26" name="TextBox 26"/>
          <p:cNvSpPr txBox="1"/>
          <p:nvPr/>
        </p:nvSpPr>
        <p:spPr>
          <a:xfrm>
            <a:off x="1029384" y="4539505"/>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Typical Implementation</a:t>
            </a:r>
          </a:p>
        </p:txBody>
      </p:sp>
      <p:sp>
        <p:nvSpPr>
          <p:cNvPr id="27" name="TextBox 27"/>
          <p:cNvSpPr txBox="1"/>
          <p:nvPr/>
        </p:nvSpPr>
        <p:spPr>
          <a:xfrm>
            <a:off x="946459" y="596281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Security Principle</a:t>
            </a:r>
          </a:p>
        </p:txBody>
      </p:sp>
      <p:sp>
        <p:nvSpPr>
          <p:cNvPr id="28" name="TextBox 28"/>
          <p:cNvSpPr txBox="1"/>
          <p:nvPr/>
        </p:nvSpPr>
        <p:spPr>
          <a:xfrm>
            <a:off x="946459" y="71830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Notes</a:t>
            </a:r>
          </a:p>
        </p:txBody>
      </p:sp>
      <p:sp>
        <p:nvSpPr>
          <p:cNvPr id="29" name="TextBox 29"/>
          <p:cNvSpPr txBox="1"/>
          <p:nvPr/>
        </p:nvSpPr>
        <p:spPr>
          <a:xfrm>
            <a:off x="1029384" y="332456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4" action="ppaction://hlinksldjump"/>
              </a:rPr>
              <a:t>Injection</a:t>
            </a:r>
          </a:p>
        </p:txBody>
      </p:sp>
      <p:sp>
        <p:nvSpPr>
          <p:cNvPr id="30" name="TextBox 30"/>
          <p:cNvSpPr txBox="1"/>
          <p:nvPr/>
        </p:nvSpPr>
        <p:spPr>
          <a:xfrm>
            <a:off x="847119" y="8215221"/>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5" action="ppaction://hlinksldjump"/>
              </a:rPr>
              <a:t>Group’s member</a:t>
            </a:r>
          </a:p>
        </p:txBody>
      </p:sp>
      <p:sp>
        <p:nvSpPr>
          <p:cNvPr id="31" name="Freeform 31"/>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6"/>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24432" y="201955"/>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grpSp>
        <p:nvGrpSpPr>
          <p:cNvPr id="6" name="Group 6"/>
          <p:cNvGrpSpPr/>
          <p:nvPr/>
        </p:nvGrpSpPr>
        <p:grpSpPr>
          <a:xfrm>
            <a:off x="287016" y="3187494"/>
            <a:ext cx="3929280" cy="790037"/>
            <a:chOff x="0" y="0"/>
            <a:chExt cx="5239040" cy="1053382"/>
          </a:xfrm>
        </p:grpSpPr>
        <p:sp>
          <p:nvSpPr>
            <p:cNvPr id="7" name="Freeform 7"/>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8" name="Freeform 8"/>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6382201" y="3246250"/>
            <a:ext cx="2331286" cy="3495036"/>
            <a:chOff x="0" y="0"/>
            <a:chExt cx="3108382" cy="4660048"/>
          </a:xfrm>
        </p:grpSpPr>
        <p:sp>
          <p:nvSpPr>
            <p:cNvPr id="10" name="Freeform 10"/>
            <p:cNvSpPr/>
            <p:nvPr/>
          </p:nvSpPr>
          <p:spPr>
            <a:xfrm>
              <a:off x="12700" y="12700"/>
              <a:ext cx="3082925" cy="4634611"/>
            </a:xfrm>
            <a:custGeom>
              <a:avLst/>
              <a:gdLst/>
              <a:ahLst/>
              <a:cxnLst/>
              <a:rect l="l" t="t" r="r" b="b"/>
              <a:pathLst>
                <a:path w="3082925" h="4634611">
                  <a:moveTo>
                    <a:pt x="0" y="1545717"/>
                  </a:moveTo>
                  <a:cubicBezTo>
                    <a:pt x="0" y="692023"/>
                    <a:pt x="690118" y="0"/>
                    <a:pt x="1541526" y="0"/>
                  </a:cubicBezTo>
                  <a:cubicBezTo>
                    <a:pt x="2392934" y="0"/>
                    <a:pt x="3082925" y="692023"/>
                    <a:pt x="3082925" y="1545717"/>
                  </a:cubicBezTo>
                  <a:lnTo>
                    <a:pt x="3082925" y="3088894"/>
                  </a:lnTo>
                  <a:cubicBezTo>
                    <a:pt x="3082925" y="3942588"/>
                    <a:pt x="2392807" y="4634611"/>
                    <a:pt x="1541399" y="4634611"/>
                  </a:cubicBezTo>
                  <a:cubicBezTo>
                    <a:pt x="689991" y="4634611"/>
                    <a:pt x="0" y="3942588"/>
                    <a:pt x="0" y="3088894"/>
                  </a:cubicBezTo>
                  <a:close/>
                </a:path>
              </a:pathLst>
            </a:custGeom>
            <a:blipFill>
              <a:blip r:embed="rId4"/>
              <a:stretch>
                <a:fillRect l="-88041" t="-274" r="-88043" b="-274"/>
              </a:stretch>
            </a:blipFill>
          </p:spPr>
        </p:sp>
      </p:grpSp>
      <p:grpSp>
        <p:nvGrpSpPr>
          <p:cNvPr id="11" name="Group 11"/>
          <p:cNvGrpSpPr/>
          <p:nvPr/>
        </p:nvGrpSpPr>
        <p:grpSpPr>
          <a:xfrm>
            <a:off x="393120" y="1160906"/>
            <a:ext cx="453999" cy="453999"/>
            <a:chOff x="0" y="0"/>
            <a:chExt cx="605332" cy="605332"/>
          </a:xfrm>
        </p:grpSpPr>
        <p:sp>
          <p:nvSpPr>
            <p:cNvPr id="12" name="Freeform 12"/>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3" name="Freeform 13"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14" name="Freeform 14"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5" name="TextBox 15"/>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7" action="ppaction://hlinksldjump"/>
              </a:rPr>
              <a:t>Motivation</a:t>
            </a:r>
          </a:p>
        </p:txBody>
      </p:sp>
      <p:sp>
        <p:nvSpPr>
          <p:cNvPr id="16" name="TextBox 16"/>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A1 &amp; A2</a:t>
            </a:r>
          </a:p>
        </p:txBody>
      </p:sp>
      <p:sp>
        <p:nvSpPr>
          <p:cNvPr id="17" name="TextBox 17"/>
          <p:cNvSpPr txBox="1"/>
          <p:nvPr/>
        </p:nvSpPr>
        <p:spPr>
          <a:xfrm>
            <a:off x="1029384" y="4539505"/>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Typical Implementation</a:t>
            </a:r>
          </a:p>
        </p:txBody>
      </p:sp>
      <p:sp>
        <p:nvSpPr>
          <p:cNvPr id="18" name="Freeform 18"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9" name="TextBox 19"/>
          <p:cNvSpPr txBox="1"/>
          <p:nvPr/>
        </p:nvSpPr>
        <p:spPr>
          <a:xfrm>
            <a:off x="946459" y="596281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Security Principle</a:t>
            </a:r>
          </a:p>
        </p:txBody>
      </p:sp>
      <p:sp>
        <p:nvSpPr>
          <p:cNvPr id="20" name="Freeform 20"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1" name="TextBox 21"/>
          <p:cNvSpPr txBox="1"/>
          <p:nvPr/>
        </p:nvSpPr>
        <p:spPr>
          <a:xfrm>
            <a:off x="946459" y="71830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Notes</a:t>
            </a:r>
          </a:p>
        </p:txBody>
      </p:sp>
      <p:sp>
        <p:nvSpPr>
          <p:cNvPr id="22" name="Freeform 22" descr="A screenshot of a phone  Description automatically generated"/>
          <p:cNvSpPr/>
          <p:nvPr/>
        </p:nvSpPr>
        <p:spPr>
          <a:xfrm>
            <a:off x="265596" y="799141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23" name="TextBox 23"/>
          <p:cNvSpPr txBox="1"/>
          <p:nvPr/>
        </p:nvSpPr>
        <p:spPr>
          <a:xfrm>
            <a:off x="5128863" y="1056131"/>
            <a:ext cx="10622305" cy="1799634"/>
          </a:xfrm>
          <a:prstGeom prst="rect">
            <a:avLst/>
          </a:prstGeom>
        </p:spPr>
        <p:txBody>
          <a:bodyPr lIns="0" tIns="0" rIns="0" bIns="0" rtlCol="0" anchor="t">
            <a:spAutoFit/>
          </a:bodyPr>
          <a:lstStyle/>
          <a:p>
            <a:pPr marL="0" lvl="0" indent="0" algn="l">
              <a:lnSpc>
                <a:spcPts val="6680"/>
              </a:lnSpc>
              <a:spcBef>
                <a:spcPct val="0"/>
              </a:spcBef>
            </a:pPr>
            <a:r>
              <a:rPr lang="en-US" sz="5566" u="none" strike="noStrike">
                <a:solidFill>
                  <a:srgbClr val="FFFFFF"/>
                </a:solidFill>
                <a:latin typeface="Arial"/>
              </a:rPr>
              <a:t>XSS attack (cross-site scripting)</a:t>
            </a:r>
          </a:p>
          <a:p>
            <a:pPr marL="0" lvl="0" indent="0" algn="l">
              <a:lnSpc>
                <a:spcPts val="6680"/>
              </a:lnSpc>
              <a:spcBef>
                <a:spcPct val="0"/>
              </a:spcBef>
            </a:pPr>
            <a:endParaRPr lang="en-US" sz="5566" u="none" strike="noStrike">
              <a:solidFill>
                <a:srgbClr val="FFFFFF"/>
              </a:solidFill>
              <a:latin typeface="Arial"/>
            </a:endParaRPr>
          </a:p>
        </p:txBody>
      </p:sp>
      <p:sp>
        <p:nvSpPr>
          <p:cNvPr id="24" name="TextBox 24"/>
          <p:cNvSpPr txBox="1"/>
          <p:nvPr/>
        </p:nvSpPr>
        <p:spPr>
          <a:xfrm>
            <a:off x="5128863" y="2248238"/>
            <a:ext cx="12279825" cy="4095750"/>
          </a:xfrm>
          <a:prstGeom prst="rect">
            <a:avLst/>
          </a:prstGeom>
        </p:spPr>
        <p:txBody>
          <a:bodyPr lIns="0" tIns="0" rIns="0" bIns="0" rtlCol="0" anchor="t">
            <a:spAutoFit/>
          </a:bodyPr>
          <a:lstStyle/>
          <a:p>
            <a:pPr>
              <a:lnSpc>
                <a:spcPts val="3240"/>
              </a:lnSpc>
            </a:pPr>
            <a:r>
              <a:rPr lang="en-US" sz="2700">
                <a:solidFill>
                  <a:srgbClr val="FFFFFF"/>
                </a:solidFill>
                <a:latin typeface="Bree Serif"/>
              </a:rPr>
              <a:t> What is XSS?</a:t>
            </a:r>
          </a:p>
          <a:p>
            <a:pPr marL="582930" lvl="1" indent="-291465">
              <a:lnSpc>
                <a:spcPts val="3240"/>
              </a:lnSpc>
              <a:buFont typeface="Arial"/>
              <a:buChar char="•"/>
            </a:pPr>
            <a:r>
              <a:rPr lang="en-US" sz="2700">
                <a:solidFill>
                  <a:srgbClr val="FFFFFF"/>
                </a:solidFill>
                <a:latin typeface="Bree Serif"/>
              </a:rPr>
              <a:t>XSS is an attack technique in which the attacker inserts malicious client-script code (usually javascript or HTML ) into the website, which will be executed when the user accesses and loads the page. contains malicious code.</a:t>
            </a:r>
          </a:p>
          <a:p>
            <a:pPr marL="582930" lvl="1" indent="-291465">
              <a:lnSpc>
                <a:spcPts val="3240"/>
              </a:lnSpc>
              <a:buFont typeface="Arial"/>
              <a:buChar char="•"/>
            </a:pPr>
            <a:r>
              <a:rPr lang="en-US" sz="2700">
                <a:solidFill>
                  <a:srgbClr val="FFFFFF"/>
                </a:solidFill>
                <a:latin typeface="Bree Serif"/>
              </a:rPr>
              <a:t>Unlike Sql injection where malicious code is executed on the server, XSS is a form of attack in which malicious code is executed on the client machine. Because the malicious code is contained on the server but executed on the client, this technique is called "cross-site".</a:t>
            </a:r>
          </a:p>
          <a:p>
            <a:pPr algn="l">
              <a:lnSpc>
                <a:spcPts val="3240"/>
              </a:lnSpc>
            </a:pPr>
            <a:endParaRPr lang="en-US" sz="2700">
              <a:solidFill>
                <a:srgbClr val="FFFFFF"/>
              </a:solidFill>
              <a:latin typeface="Bree Serif"/>
            </a:endParaRPr>
          </a:p>
        </p:txBody>
      </p:sp>
      <p:sp>
        <p:nvSpPr>
          <p:cNvPr id="25" name="TextBox 25"/>
          <p:cNvSpPr txBox="1"/>
          <p:nvPr/>
        </p:nvSpPr>
        <p:spPr>
          <a:xfrm>
            <a:off x="5128863" y="6524962"/>
            <a:ext cx="11911086" cy="2192529"/>
          </a:xfrm>
          <a:prstGeom prst="rect">
            <a:avLst/>
          </a:prstGeom>
        </p:spPr>
        <p:txBody>
          <a:bodyPr lIns="0" tIns="0" rIns="0" bIns="0" rtlCol="0" anchor="t">
            <a:spAutoFit/>
          </a:bodyPr>
          <a:lstStyle/>
          <a:p>
            <a:pPr algn="l">
              <a:lnSpc>
                <a:spcPts val="2890"/>
              </a:lnSpc>
            </a:pPr>
            <a:r>
              <a:rPr lang="en-US" sz="2408">
                <a:solidFill>
                  <a:srgbClr val="FFFFFF"/>
                </a:solidFill>
                <a:latin typeface="Bree Serif"/>
              </a:rPr>
              <a:t>How XSS works</a:t>
            </a:r>
          </a:p>
          <a:p>
            <a:pPr marL="520088" lvl="1" indent="-260044" algn="l">
              <a:lnSpc>
                <a:spcPts val="2890"/>
              </a:lnSpc>
              <a:buFont typeface="Arial"/>
              <a:buChar char="•"/>
            </a:pPr>
            <a:r>
              <a:rPr lang="en-US" sz="2408">
                <a:solidFill>
                  <a:srgbClr val="FFFFFF"/>
                </a:solidFill>
                <a:latin typeface="Bree Serif"/>
              </a:rPr>
              <a:t>XSS can be divided into two types: Stored-XSS and Reflected-XSS. Both are sending malicious code to the client computer for execution, specifically displaying content generated during website operation, however the methods are slightly different as follows:</a:t>
            </a:r>
          </a:p>
          <a:p>
            <a:pPr algn="l">
              <a:lnSpc>
                <a:spcPts val="2890"/>
              </a:lnSpc>
            </a:pPr>
            <a:endParaRPr lang="en-US" sz="2408">
              <a:solidFill>
                <a:srgbClr val="FFFFFF"/>
              </a:solidFill>
              <a:latin typeface="Bree Serif"/>
            </a:endParaRPr>
          </a:p>
        </p:txBody>
      </p:sp>
      <p:grpSp>
        <p:nvGrpSpPr>
          <p:cNvPr id="26" name="Group 26"/>
          <p:cNvGrpSpPr/>
          <p:nvPr/>
        </p:nvGrpSpPr>
        <p:grpSpPr>
          <a:xfrm rot="5250244">
            <a:off x="16665234" y="8874258"/>
            <a:ext cx="1188132" cy="768084"/>
            <a:chOff x="0" y="0"/>
            <a:chExt cx="1584176" cy="1024112"/>
          </a:xfrm>
        </p:grpSpPr>
        <p:sp>
          <p:nvSpPr>
            <p:cNvPr id="27" name="Freeform 27">
              <a:hlinkClick r:id="rId12"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sp>
        <p:nvSpPr>
          <p:cNvPr id="28" name="Freeform 28" descr="A screenshot of a phone  Description automatically generated"/>
          <p:cNvSpPr/>
          <p:nvPr/>
        </p:nvSpPr>
        <p:spPr>
          <a:xfrm>
            <a:off x="270968" y="7000142"/>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9" name="TextBox 29"/>
          <p:cNvSpPr txBox="1"/>
          <p:nvPr/>
        </p:nvSpPr>
        <p:spPr>
          <a:xfrm>
            <a:off x="1029384" y="332456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Injection</a:t>
            </a:r>
          </a:p>
        </p:txBody>
      </p:sp>
      <p:sp>
        <p:nvSpPr>
          <p:cNvPr id="30" name="TextBox 30"/>
          <p:cNvSpPr txBox="1"/>
          <p:nvPr/>
        </p:nvSpPr>
        <p:spPr>
          <a:xfrm>
            <a:off x="847119" y="8215221"/>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4" action="ppaction://hlinksldjump"/>
              </a:rPr>
              <a:t>Group’s member</a:t>
            </a:r>
          </a:p>
        </p:txBody>
      </p:sp>
      <p:sp>
        <p:nvSpPr>
          <p:cNvPr id="31" name="Freeform 31"/>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5"/>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olorful background with a few layers of color  Description automatically generated with medium confidence"/>
          <p:cNvSpPr/>
          <p:nvPr/>
        </p:nvSpPr>
        <p:spPr>
          <a:xfrm>
            <a:off x="-19050" y="0"/>
            <a:ext cx="18369644" cy="10287000"/>
          </a:xfrm>
          <a:custGeom>
            <a:avLst/>
            <a:gdLst/>
            <a:ahLst/>
            <a:cxnLst/>
            <a:rect l="l" t="t" r="r" b="b"/>
            <a:pathLst>
              <a:path w="18369644" h="10287000">
                <a:moveTo>
                  <a:pt x="0" y="0"/>
                </a:moveTo>
                <a:lnTo>
                  <a:pt x="18369644" y="0"/>
                </a:lnTo>
                <a:lnTo>
                  <a:pt x="18369644" y="10287000"/>
                </a:lnTo>
                <a:lnTo>
                  <a:pt x="0" y="10287000"/>
                </a:lnTo>
                <a:lnTo>
                  <a:pt x="0" y="0"/>
                </a:lnTo>
                <a:close/>
              </a:path>
            </a:pathLst>
          </a:custGeom>
          <a:blipFill>
            <a:blip r:embed="rId4"/>
            <a:stretch>
              <a:fillRect/>
            </a:stretch>
          </a:blipFill>
        </p:spPr>
      </p:sp>
      <p:grpSp>
        <p:nvGrpSpPr>
          <p:cNvPr id="3" name="Group 3"/>
          <p:cNvGrpSpPr/>
          <p:nvPr/>
        </p:nvGrpSpPr>
        <p:grpSpPr>
          <a:xfrm>
            <a:off x="-26979" y="0"/>
            <a:ext cx="18396620" cy="10287000"/>
            <a:chOff x="0" y="0"/>
            <a:chExt cx="24528826" cy="13716000"/>
          </a:xfrm>
        </p:grpSpPr>
        <p:sp>
          <p:nvSpPr>
            <p:cNvPr id="4" name="Freeform 4"/>
            <p:cNvSpPr/>
            <p:nvPr/>
          </p:nvSpPr>
          <p:spPr>
            <a:xfrm>
              <a:off x="0" y="0"/>
              <a:ext cx="24528780" cy="13716000"/>
            </a:xfrm>
            <a:custGeom>
              <a:avLst/>
              <a:gdLst/>
              <a:ahLst/>
              <a:cxnLst/>
              <a:rect l="l" t="t" r="r" b="b"/>
              <a:pathLst>
                <a:path w="24528780" h="13716000">
                  <a:moveTo>
                    <a:pt x="0" y="0"/>
                  </a:moveTo>
                  <a:lnTo>
                    <a:pt x="24528780" y="0"/>
                  </a:lnTo>
                  <a:lnTo>
                    <a:pt x="24528780" y="13716000"/>
                  </a:lnTo>
                  <a:lnTo>
                    <a:pt x="0" y="13716000"/>
                  </a:lnTo>
                  <a:close/>
                </a:path>
              </a:pathLst>
            </a:custGeom>
            <a:solidFill>
              <a:srgbClr val="FFFFFF"/>
            </a:solidFill>
          </p:spPr>
        </p:sp>
      </p:grpSp>
      <p:grpSp>
        <p:nvGrpSpPr>
          <p:cNvPr id="5" name="Group 5"/>
          <p:cNvGrpSpPr/>
          <p:nvPr/>
        </p:nvGrpSpPr>
        <p:grpSpPr>
          <a:xfrm>
            <a:off x="7361802" y="174948"/>
            <a:ext cx="3564396" cy="2808312"/>
            <a:chOff x="0" y="0"/>
            <a:chExt cx="4752528" cy="3744416"/>
          </a:xfrm>
        </p:grpSpPr>
        <p:sp>
          <p:nvSpPr>
            <p:cNvPr id="6" name="Freeform 6"/>
            <p:cNvSpPr/>
            <p:nvPr/>
          </p:nvSpPr>
          <p:spPr>
            <a:xfrm>
              <a:off x="0" y="0"/>
              <a:ext cx="4752594" cy="3744468"/>
            </a:xfrm>
            <a:custGeom>
              <a:avLst/>
              <a:gdLst/>
              <a:ahLst/>
              <a:cxnLst/>
              <a:rect l="l" t="t" r="r" b="b"/>
              <a:pathLst>
                <a:path w="4752594" h="3744468">
                  <a:moveTo>
                    <a:pt x="0" y="641223"/>
                  </a:moveTo>
                  <a:cubicBezTo>
                    <a:pt x="0" y="287020"/>
                    <a:pt x="287020" y="0"/>
                    <a:pt x="641223" y="0"/>
                  </a:cubicBezTo>
                  <a:lnTo>
                    <a:pt x="4111371" y="0"/>
                  </a:lnTo>
                  <a:cubicBezTo>
                    <a:pt x="4465447" y="0"/>
                    <a:pt x="4752594" y="287020"/>
                    <a:pt x="4752594" y="641223"/>
                  </a:cubicBezTo>
                  <a:lnTo>
                    <a:pt x="4752594" y="3103245"/>
                  </a:lnTo>
                  <a:cubicBezTo>
                    <a:pt x="4752594" y="3457321"/>
                    <a:pt x="4465574" y="3744468"/>
                    <a:pt x="4111371" y="3744468"/>
                  </a:cubicBezTo>
                  <a:lnTo>
                    <a:pt x="641223" y="3744468"/>
                  </a:lnTo>
                  <a:cubicBezTo>
                    <a:pt x="287020" y="3744468"/>
                    <a:pt x="0" y="3457321"/>
                    <a:pt x="0" y="3103245"/>
                  </a:cubicBezTo>
                  <a:close/>
                </a:path>
              </a:pathLst>
            </a:custGeom>
            <a:solidFill>
              <a:srgbClr val="292929"/>
            </a:solidFill>
          </p:spPr>
        </p:sp>
      </p:grpSp>
      <p:sp>
        <p:nvSpPr>
          <p:cNvPr id="7" name="Freeform 7" descr="A black and white apple logo  Description automatically generated"/>
          <p:cNvSpPr/>
          <p:nvPr/>
        </p:nvSpPr>
        <p:spPr>
          <a:xfrm>
            <a:off x="5579604" y="2983260"/>
            <a:ext cx="7104789" cy="3996444"/>
          </a:xfrm>
          <a:custGeom>
            <a:avLst/>
            <a:gdLst/>
            <a:ahLst/>
            <a:cxnLst/>
            <a:rect l="l" t="t" r="r" b="b"/>
            <a:pathLst>
              <a:path w="7104789" h="3996444">
                <a:moveTo>
                  <a:pt x="0" y="0"/>
                </a:moveTo>
                <a:lnTo>
                  <a:pt x="7104789" y="0"/>
                </a:lnTo>
                <a:lnTo>
                  <a:pt x="7104789" y="3996444"/>
                </a:lnTo>
                <a:lnTo>
                  <a:pt x="0" y="3996444"/>
                </a:lnTo>
                <a:lnTo>
                  <a:pt x="0" y="0"/>
                </a:lnTo>
                <a:close/>
              </a:path>
            </a:pathLst>
          </a:custGeom>
          <a:blipFill>
            <a:blip r:embed="rId5">
              <a:alphaModFix amt="36000"/>
            </a:blip>
            <a:stretch>
              <a:fillRect/>
            </a:stretch>
          </a:blipFill>
        </p:spPr>
      </p:sp>
      <p:pic>
        <p:nvPicPr>
          <p:cNvPr id="8" name="Picture 8" descr="A blue face with a black background  Description automatically genera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8237145" y="606996"/>
            <a:ext cx="1944216" cy="1944216"/>
          </a:xfrm>
          <a:prstGeom prst="rect">
            <a:avLst/>
          </a:prstGeom>
        </p:spPr>
      </p:pic>
      <p:grpSp>
        <p:nvGrpSpPr>
          <p:cNvPr id="9" name="Group 9"/>
          <p:cNvGrpSpPr/>
          <p:nvPr/>
        </p:nvGrpSpPr>
        <p:grpSpPr>
          <a:xfrm>
            <a:off x="6362691" y="10652112"/>
            <a:ext cx="5562618" cy="216024"/>
            <a:chOff x="0" y="0"/>
            <a:chExt cx="7416824" cy="288032"/>
          </a:xfrm>
        </p:grpSpPr>
        <p:sp>
          <p:nvSpPr>
            <p:cNvPr id="10" name="Freeform 10"/>
            <p:cNvSpPr/>
            <p:nvPr/>
          </p:nvSpPr>
          <p:spPr>
            <a:xfrm>
              <a:off x="0" y="0"/>
              <a:ext cx="7416800" cy="288036"/>
            </a:xfrm>
            <a:custGeom>
              <a:avLst/>
              <a:gdLst/>
              <a:ahLst/>
              <a:cxnLst/>
              <a:rect l="l" t="t" r="r" b="b"/>
              <a:pathLst>
                <a:path w="7416800" h="288036">
                  <a:moveTo>
                    <a:pt x="0" y="144018"/>
                  </a:moveTo>
                  <a:cubicBezTo>
                    <a:pt x="0" y="64516"/>
                    <a:pt x="64516" y="0"/>
                    <a:pt x="144018" y="0"/>
                  </a:cubicBezTo>
                  <a:lnTo>
                    <a:pt x="7272782" y="0"/>
                  </a:lnTo>
                  <a:cubicBezTo>
                    <a:pt x="7352284" y="0"/>
                    <a:pt x="7416800" y="64516"/>
                    <a:pt x="7416800" y="144018"/>
                  </a:cubicBezTo>
                  <a:cubicBezTo>
                    <a:pt x="7416800" y="223520"/>
                    <a:pt x="7352284" y="288036"/>
                    <a:pt x="7272782" y="288036"/>
                  </a:cubicBezTo>
                  <a:lnTo>
                    <a:pt x="144018" y="288036"/>
                  </a:lnTo>
                  <a:cubicBezTo>
                    <a:pt x="64516" y="288036"/>
                    <a:pt x="0" y="223520"/>
                    <a:pt x="0" y="144018"/>
                  </a:cubicBezTo>
                  <a:close/>
                </a:path>
              </a:pathLst>
            </a:custGeom>
            <a:solidFill>
              <a:srgbClr val="292929"/>
            </a:solidFill>
          </p:spPr>
        </p:sp>
      </p:grpSp>
      <p:sp>
        <p:nvSpPr>
          <p:cNvPr id="11" name="TextBox 11"/>
          <p:cNvSpPr txBox="1"/>
          <p:nvPr/>
        </p:nvSpPr>
        <p:spPr>
          <a:xfrm>
            <a:off x="3197042" y="3916925"/>
            <a:ext cx="12024421" cy="2819400"/>
          </a:xfrm>
          <a:prstGeom prst="rect">
            <a:avLst/>
          </a:prstGeom>
        </p:spPr>
        <p:txBody>
          <a:bodyPr lIns="0" tIns="0" rIns="0" bIns="0" rtlCol="0" anchor="t">
            <a:spAutoFit/>
          </a:bodyPr>
          <a:lstStyle/>
          <a:p>
            <a:pPr algn="ctr">
              <a:lnSpc>
                <a:spcPts val="10492"/>
              </a:lnSpc>
            </a:pPr>
            <a:r>
              <a:rPr lang="en-US" sz="8744">
                <a:solidFill>
                  <a:srgbClr val="000000"/>
                </a:solidFill>
                <a:latin typeface="Arial"/>
              </a:rPr>
              <a:t>WEB PROGRAMMING AND APPLICATION </a:t>
            </a:r>
          </a:p>
        </p:txBody>
      </p:sp>
      <p:sp>
        <p:nvSpPr>
          <p:cNvPr id="12" name="Freeform 12"/>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7"/>
            <a:stretch>
              <a:fillRect/>
            </a:stretch>
          </a:blipFill>
        </p:spPr>
      </p:sp>
    </p:spTree>
  </p:cSld>
  <p:clrMapOvr>
    <a:masterClrMapping/>
  </p:clrMapOvr>
  <p:transition>
    <p:fade/>
  </p:transition>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24432" y="201955"/>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grpSp>
        <p:nvGrpSpPr>
          <p:cNvPr id="6" name="Group 6"/>
          <p:cNvGrpSpPr/>
          <p:nvPr/>
        </p:nvGrpSpPr>
        <p:grpSpPr>
          <a:xfrm>
            <a:off x="287016" y="3187494"/>
            <a:ext cx="3929280" cy="790037"/>
            <a:chOff x="0" y="0"/>
            <a:chExt cx="5239040" cy="1053382"/>
          </a:xfrm>
        </p:grpSpPr>
        <p:sp>
          <p:nvSpPr>
            <p:cNvPr id="7" name="Freeform 7"/>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8" name="Freeform 8"/>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6205220" y="3258712"/>
            <a:ext cx="2331286" cy="3495036"/>
            <a:chOff x="0" y="0"/>
            <a:chExt cx="3108382" cy="4660048"/>
          </a:xfrm>
        </p:grpSpPr>
        <p:sp>
          <p:nvSpPr>
            <p:cNvPr id="10" name="Freeform 10"/>
            <p:cNvSpPr/>
            <p:nvPr/>
          </p:nvSpPr>
          <p:spPr>
            <a:xfrm>
              <a:off x="12700" y="12700"/>
              <a:ext cx="3082925" cy="4634611"/>
            </a:xfrm>
            <a:custGeom>
              <a:avLst/>
              <a:gdLst/>
              <a:ahLst/>
              <a:cxnLst/>
              <a:rect l="l" t="t" r="r" b="b"/>
              <a:pathLst>
                <a:path w="3082925" h="4634611">
                  <a:moveTo>
                    <a:pt x="0" y="1545717"/>
                  </a:moveTo>
                  <a:cubicBezTo>
                    <a:pt x="0" y="692023"/>
                    <a:pt x="690118" y="0"/>
                    <a:pt x="1541526" y="0"/>
                  </a:cubicBezTo>
                  <a:cubicBezTo>
                    <a:pt x="2392934" y="0"/>
                    <a:pt x="3082925" y="692023"/>
                    <a:pt x="3082925" y="1545717"/>
                  </a:cubicBezTo>
                  <a:lnTo>
                    <a:pt x="3082925" y="3088894"/>
                  </a:lnTo>
                  <a:cubicBezTo>
                    <a:pt x="3082925" y="3942588"/>
                    <a:pt x="2392807" y="4634611"/>
                    <a:pt x="1541399" y="4634611"/>
                  </a:cubicBezTo>
                  <a:cubicBezTo>
                    <a:pt x="689991" y="4634611"/>
                    <a:pt x="0" y="3942588"/>
                    <a:pt x="0" y="3088894"/>
                  </a:cubicBezTo>
                  <a:close/>
                </a:path>
              </a:pathLst>
            </a:custGeom>
            <a:blipFill>
              <a:blip r:embed="rId4"/>
              <a:stretch>
                <a:fillRect l="-88041" t="-274" r="-88043" b="-274"/>
              </a:stretch>
            </a:blipFill>
          </p:spPr>
        </p:sp>
      </p:grpSp>
      <p:grpSp>
        <p:nvGrpSpPr>
          <p:cNvPr id="11" name="Group 11"/>
          <p:cNvGrpSpPr/>
          <p:nvPr/>
        </p:nvGrpSpPr>
        <p:grpSpPr>
          <a:xfrm>
            <a:off x="393120" y="1160906"/>
            <a:ext cx="453999" cy="453999"/>
            <a:chOff x="0" y="0"/>
            <a:chExt cx="605332" cy="605332"/>
          </a:xfrm>
        </p:grpSpPr>
        <p:sp>
          <p:nvSpPr>
            <p:cNvPr id="12" name="Freeform 12"/>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3" name="Freeform 13"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14" name="Freeform 14"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5" name="Freeform 15"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6" name="Freeform 16"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17" name="Freeform 17" descr="A screenshot of a phone  Description automatically generated"/>
          <p:cNvSpPr/>
          <p:nvPr/>
        </p:nvSpPr>
        <p:spPr>
          <a:xfrm>
            <a:off x="265596" y="799141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grpSp>
        <p:nvGrpSpPr>
          <p:cNvPr id="18" name="Group 18"/>
          <p:cNvGrpSpPr/>
          <p:nvPr/>
        </p:nvGrpSpPr>
        <p:grpSpPr>
          <a:xfrm rot="5250244">
            <a:off x="16665234" y="8874258"/>
            <a:ext cx="1188132" cy="768084"/>
            <a:chOff x="0" y="0"/>
            <a:chExt cx="1584176" cy="1024112"/>
          </a:xfrm>
        </p:grpSpPr>
        <p:sp>
          <p:nvSpPr>
            <p:cNvPr id="19" name="Freeform 19">
              <a:hlinkClick r:id="rId7"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sp>
        <p:nvSpPr>
          <p:cNvPr id="20" name="Freeform 20" descr="A screenshot of a phone  Description automatically generated"/>
          <p:cNvSpPr/>
          <p:nvPr/>
        </p:nvSpPr>
        <p:spPr>
          <a:xfrm>
            <a:off x="270968" y="7000142"/>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1" name="Freeform 21"/>
          <p:cNvSpPr/>
          <p:nvPr/>
        </p:nvSpPr>
        <p:spPr>
          <a:xfrm>
            <a:off x="5279707" y="4864948"/>
            <a:ext cx="9360102" cy="5003579"/>
          </a:xfrm>
          <a:custGeom>
            <a:avLst/>
            <a:gdLst/>
            <a:ahLst/>
            <a:cxnLst/>
            <a:rect l="l" t="t" r="r" b="b"/>
            <a:pathLst>
              <a:path w="9360102" h="5003579">
                <a:moveTo>
                  <a:pt x="0" y="0"/>
                </a:moveTo>
                <a:lnTo>
                  <a:pt x="9360102" y="0"/>
                </a:lnTo>
                <a:lnTo>
                  <a:pt x="9360102" y="5003579"/>
                </a:lnTo>
                <a:lnTo>
                  <a:pt x="0" y="5003579"/>
                </a:lnTo>
                <a:lnTo>
                  <a:pt x="0" y="0"/>
                </a:lnTo>
                <a:close/>
              </a:path>
            </a:pathLst>
          </a:custGeom>
          <a:blipFill>
            <a:blip r:embed="rId8"/>
            <a:stretch>
              <a:fillRect t="-3073" b="-3073"/>
            </a:stretch>
          </a:blipFill>
        </p:spPr>
      </p:sp>
      <p:sp>
        <p:nvSpPr>
          <p:cNvPr id="22" name="TextBox 22"/>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Motivation</a:t>
            </a:r>
          </a:p>
        </p:txBody>
      </p:sp>
      <p:sp>
        <p:nvSpPr>
          <p:cNvPr id="23" name="TextBox 23"/>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A1 &amp; A2</a:t>
            </a:r>
          </a:p>
        </p:txBody>
      </p:sp>
      <p:sp>
        <p:nvSpPr>
          <p:cNvPr id="24" name="TextBox 24"/>
          <p:cNvSpPr txBox="1"/>
          <p:nvPr/>
        </p:nvSpPr>
        <p:spPr>
          <a:xfrm>
            <a:off x="1029384" y="4539505"/>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Typical Implementation</a:t>
            </a:r>
          </a:p>
        </p:txBody>
      </p:sp>
      <p:sp>
        <p:nvSpPr>
          <p:cNvPr id="25" name="TextBox 25"/>
          <p:cNvSpPr txBox="1"/>
          <p:nvPr/>
        </p:nvSpPr>
        <p:spPr>
          <a:xfrm>
            <a:off x="946459" y="596281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Security Principle</a:t>
            </a:r>
          </a:p>
        </p:txBody>
      </p:sp>
      <p:sp>
        <p:nvSpPr>
          <p:cNvPr id="26" name="TextBox 26"/>
          <p:cNvSpPr txBox="1"/>
          <p:nvPr/>
        </p:nvSpPr>
        <p:spPr>
          <a:xfrm>
            <a:off x="946459" y="71830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Notes</a:t>
            </a:r>
          </a:p>
        </p:txBody>
      </p:sp>
      <p:sp>
        <p:nvSpPr>
          <p:cNvPr id="27" name="TextBox 27"/>
          <p:cNvSpPr txBox="1"/>
          <p:nvPr/>
        </p:nvSpPr>
        <p:spPr>
          <a:xfrm>
            <a:off x="4951882" y="798246"/>
            <a:ext cx="9339189" cy="1799634"/>
          </a:xfrm>
          <a:prstGeom prst="rect">
            <a:avLst/>
          </a:prstGeom>
        </p:spPr>
        <p:txBody>
          <a:bodyPr lIns="0" tIns="0" rIns="0" bIns="0" rtlCol="0" anchor="t">
            <a:spAutoFit/>
          </a:bodyPr>
          <a:lstStyle/>
          <a:p>
            <a:pPr marL="0" lvl="0" indent="0" algn="l">
              <a:lnSpc>
                <a:spcPts val="6680"/>
              </a:lnSpc>
              <a:spcBef>
                <a:spcPct val="0"/>
              </a:spcBef>
            </a:pPr>
            <a:r>
              <a:rPr lang="en-US" sz="5566" u="none" strike="noStrike">
                <a:solidFill>
                  <a:srgbClr val="FFFFFF"/>
                </a:solidFill>
                <a:latin typeface="Arial"/>
              </a:rPr>
              <a:t>Stored-XSS</a:t>
            </a:r>
          </a:p>
          <a:p>
            <a:pPr marL="0" lvl="0" indent="0" algn="l">
              <a:lnSpc>
                <a:spcPts val="6680"/>
              </a:lnSpc>
              <a:spcBef>
                <a:spcPct val="0"/>
              </a:spcBef>
            </a:pPr>
            <a:endParaRPr lang="en-US" sz="5566" u="none" strike="noStrike">
              <a:solidFill>
                <a:srgbClr val="FFFFFF"/>
              </a:solidFill>
              <a:latin typeface="Arial"/>
            </a:endParaRPr>
          </a:p>
        </p:txBody>
      </p:sp>
      <p:sp>
        <p:nvSpPr>
          <p:cNvPr id="28" name="TextBox 28"/>
          <p:cNvSpPr txBox="1"/>
          <p:nvPr/>
        </p:nvSpPr>
        <p:spPr>
          <a:xfrm>
            <a:off x="4951882" y="1750450"/>
            <a:ext cx="12279825" cy="3276600"/>
          </a:xfrm>
          <a:prstGeom prst="rect">
            <a:avLst/>
          </a:prstGeom>
        </p:spPr>
        <p:txBody>
          <a:bodyPr lIns="0" tIns="0" rIns="0" bIns="0" rtlCol="0" anchor="t">
            <a:spAutoFit/>
          </a:bodyPr>
          <a:lstStyle/>
          <a:p>
            <a:pPr marL="582930" lvl="1" indent="-291465">
              <a:lnSpc>
                <a:spcPts val="3240"/>
              </a:lnSpc>
              <a:buFont typeface="Arial"/>
              <a:buChar char="•"/>
            </a:pPr>
            <a:r>
              <a:rPr lang="en-US" sz="2700">
                <a:solidFill>
                  <a:srgbClr val="FFFFFF"/>
                </a:solidFill>
                <a:latin typeface="Bree Serif"/>
              </a:rPr>
              <a:t>This type of XSS attack takes advantage of website security vulnerabilities to store malicious code on the server. Every time a user downloads the page, this malicious code will be executed. The most typical of this type of attack is to take advantage of points containing user input data such as: comment boxes on blog pages, boxes to fill in the content of public account information, ...</a:t>
            </a:r>
          </a:p>
          <a:p>
            <a:pPr marL="582930" lvl="1" indent="-291465">
              <a:lnSpc>
                <a:spcPts val="3240"/>
              </a:lnSpc>
              <a:buFont typeface="Arial"/>
              <a:buChar char="•"/>
            </a:pPr>
            <a:r>
              <a:rPr lang="en-US" sz="2700">
                <a:solidFill>
                  <a:srgbClr val="FFFFFF"/>
                </a:solidFill>
                <a:latin typeface="Bree Serif"/>
              </a:rPr>
              <a:t>Suppose our website has a comment text input box as follows:</a:t>
            </a:r>
          </a:p>
          <a:p>
            <a:pPr algn="l">
              <a:lnSpc>
                <a:spcPts val="3240"/>
              </a:lnSpc>
            </a:pPr>
            <a:endParaRPr lang="en-US" sz="2700">
              <a:solidFill>
                <a:srgbClr val="FFFFFF"/>
              </a:solidFill>
              <a:latin typeface="Bree Serif"/>
            </a:endParaRPr>
          </a:p>
        </p:txBody>
      </p:sp>
      <p:sp>
        <p:nvSpPr>
          <p:cNvPr id="29" name="TextBox 29"/>
          <p:cNvSpPr txBox="1"/>
          <p:nvPr/>
        </p:nvSpPr>
        <p:spPr>
          <a:xfrm>
            <a:off x="1029384" y="332456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4" action="ppaction://hlinksldjump"/>
              </a:rPr>
              <a:t>Injection</a:t>
            </a:r>
          </a:p>
        </p:txBody>
      </p:sp>
      <p:sp>
        <p:nvSpPr>
          <p:cNvPr id="30" name="TextBox 30"/>
          <p:cNvSpPr txBox="1"/>
          <p:nvPr/>
        </p:nvSpPr>
        <p:spPr>
          <a:xfrm>
            <a:off x="847119" y="8215221"/>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5" action="ppaction://hlinksldjump"/>
              </a:rPr>
              <a:t>Group’s member</a:t>
            </a:r>
          </a:p>
        </p:txBody>
      </p:sp>
      <p:sp>
        <p:nvSpPr>
          <p:cNvPr id="31" name="Freeform 31"/>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6"/>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24432" y="201955"/>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grpSp>
        <p:nvGrpSpPr>
          <p:cNvPr id="6" name="Group 6"/>
          <p:cNvGrpSpPr/>
          <p:nvPr/>
        </p:nvGrpSpPr>
        <p:grpSpPr>
          <a:xfrm>
            <a:off x="287016" y="3187494"/>
            <a:ext cx="3929280" cy="790037"/>
            <a:chOff x="0" y="0"/>
            <a:chExt cx="5239040" cy="1053382"/>
          </a:xfrm>
        </p:grpSpPr>
        <p:sp>
          <p:nvSpPr>
            <p:cNvPr id="7" name="Freeform 7"/>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8" name="Freeform 8"/>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393120" y="1160906"/>
            <a:ext cx="453999" cy="453999"/>
            <a:chOff x="0" y="0"/>
            <a:chExt cx="605332" cy="605332"/>
          </a:xfrm>
        </p:grpSpPr>
        <p:sp>
          <p:nvSpPr>
            <p:cNvPr id="10" name="Freeform 10"/>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1" name="Freeform 11"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2" name="Freeform 12"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13" name="Freeform 13"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14" name="Freeform 14"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5" name="Freeform 15" descr="A screenshot of a phone  Description automatically generated"/>
          <p:cNvSpPr/>
          <p:nvPr/>
        </p:nvSpPr>
        <p:spPr>
          <a:xfrm>
            <a:off x="265596" y="799141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grpSp>
        <p:nvGrpSpPr>
          <p:cNvPr id="16" name="Group 16"/>
          <p:cNvGrpSpPr/>
          <p:nvPr/>
        </p:nvGrpSpPr>
        <p:grpSpPr>
          <a:xfrm rot="5250244">
            <a:off x="16665234" y="8874258"/>
            <a:ext cx="1188132" cy="768084"/>
            <a:chOff x="0" y="0"/>
            <a:chExt cx="1584176" cy="1024112"/>
          </a:xfrm>
        </p:grpSpPr>
        <p:sp>
          <p:nvSpPr>
            <p:cNvPr id="17" name="Freeform 17">
              <a:hlinkClick r:id="rId6"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sp>
        <p:nvSpPr>
          <p:cNvPr id="18" name="Freeform 18" descr="A screenshot of a phone  Description automatically generated"/>
          <p:cNvSpPr/>
          <p:nvPr/>
        </p:nvSpPr>
        <p:spPr>
          <a:xfrm>
            <a:off x="270968" y="7000142"/>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9" name="Freeform 19"/>
          <p:cNvSpPr/>
          <p:nvPr/>
        </p:nvSpPr>
        <p:spPr>
          <a:xfrm>
            <a:off x="5300620" y="3187494"/>
            <a:ext cx="8949270" cy="5519855"/>
          </a:xfrm>
          <a:custGeom>
            <a:avLst/>
            <a:gdLst/>
            <a:ahLst/>
            <a:cxnLst/>
            <a:rect l="l" t="t" r="r" b="b"/>
            <a:pathLst>
              <a:path w="8949270" h="5519855">
                <a:moveTo>
                  <a:pt x="0" y="0"/>
                </a:moveTo>
                <a:lnTo>
                  <a:pt x="8949270" y="0"/>
                </a:lnTo>
                <a:lnTo>
                  <a:pt x="8949270" y="5519855"/>
                </a:lnTo>
                <a:lnTo>
                  <a:pt x="0" y="5519855"/>
                </a:lnTo>
                <a:lnTo>
                  <a:pt x="0" y="0"/>
                </a:lnTo>
                <a:close/>
              </a:path>
            </a:pathLst>
          </a:custGeom>
          <a:blipFill>
            <a:blip r:embed="rId7"/>
            <a:stretch>
              <a:fillRect/>
            </a:stretch>
          </a:blipFill>
        </p:spPr>
      </p:sp>
      <p:sp>
        <p:nvSpPr>
          <p:cNvPr id="20" name="TextBox 20"/>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Motivation</a:t>
            </a:r>
          </a:p>
        </p:txBody>
      </p:sp>
      <p:sp>
        <p:nvSpPr>
          <p:cNvPr id="21" name="TextBox 21"/>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A1 &amp; A2</a:t>
            </a:r>
          </a:p>
        </p:txBody>
      </p:sp>
      <p:sp>
        <p:nvSpPr>
          <p:cNvPr id="22" name="TextBox 22"/>
          <p:cNvSpPr txBox="1"/>
          <p:nvPr/>
        </p:nvSpPr>
        <p:spPr>
          <a:xfrm>
            <a:off x="1029384" y="4539505"/>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Typical Implementation</a:t>
            </a:r>
          </a:p>
        </p:txBody>
      </p:sp>
      <p:sp>
        <p:nvSpPr>
          <p:cNvPr id="23" name="TextBox 23"/>
          <p:cNvSpPr txBox="1"/>
          <p:nvPr/>
        </p:nvSpPr>
        <p:spPr>
          <a:xfrm>
            <a:off x="946459" y="596281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Security Principle</a:t>
            </a:r>
          </a:p>
        </p:txBody>
      </p:sp>
      <p:sp>
        <p:nvSpPr>
          <p:cNvPr id="24" name="TextBox 24"/>
          <p:cNvSpPr txBox="1"/>
          <p:nvPr/>
        </p:nvSpPr>
        <p:spPr>
          <a:xfrm>
            <a:off x="946459" y="71830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Notes</a:t>
            </a:r>
          </a:p>
        </p:txBody>
      </p:sp>
      <p:sp>
        <p:nvSpPr>
          <p:cNvPr id="25" name="TextBox 25"/>
          <p:cNvSpPr txBox="1"/>
          <p:nvPr/>
        </p:nvSpPr>
        <p:spPr>
          <a:xfrm>
            <a:off x="4984353" y="859415"/>
            <a:ext cx="9339189" cy="952205"/>
          </a:xfrm>
          <a:prstGeom prst="rect">
            <a:avLst/>
          </a:prstGeom>
        </p:spPr>
        <p:txBody>
          <a:bodyPr lIns="0" tIns="0" rIns="0" bIns="0" rtlCol="0" anchor="t">
            <a:spAutoFit/>
          </a:bodyPr>
          <a:lstStyle/>
          <a:p>
            <a:pPr marL="0" lvl="0" indent="0" algn="l">
              <a:lnSpc>
                <a:spcPts val="6680"/>
              </a:lnSpc>
              <a:spcBef>
                <a:spcPct val="0"/>
              </a:spcBef>
            </a:pPr>
            <a:r>
              <a:rPr lang="en-US" sz="5566" u="none" strike="noStrike">
                <a:solidFill>
                  <a:srgbClr val="FFFFFF"/>
                </a:solidFill>
                <a:latin typeface="Arial"/>
              </a:rPr>
              <a:t>Stored-XSS</a:t>
            </a:r>
          </a:p>
        </p:txBody>
      </p:sp>
      <p:sp>
        <p:nvSpPr>
          <p:cNvPr id="26" name="TextBox 26"/>
          <p:cNvSpPr txBox="1"/>
          <p:nvPr/>
        </p:nvSpPr>
        <p:spPr>
          <a:xfrm>
            <a:off x="4984353" y="1958769"/>
            <a:ext cx="12279825" cy="1228725"/>
          </a:xfrm>
          <a:prstGeom prst="rect">
            <a:avLst/>
          </a:prstGeom>
        </p:spPr>
        <p:txBody>
          <a:bodyPr lIns="0" tIns="0" rIns="0" bIns="0" rtlCol="0" anchor="t">
            <a:spAutoFit/>
          </a:bodyPr>
          <a:lstStyle/>
          <a:p>
            <a:pPr marL="582930" lvl="1" indent="-291465">
              <a:lnSpc>
                <a:spcPts val="3240"/>
              </a:lnSpc>
              <a:buFont typeface="Arial"/>
              <a:buChar char="•"/>
            </a:pPr>
            <a:r>
              <a:rPr lang="en-US" sz="2700">
                <a:solidFill>
                  <a:srgbClr val="FFFFFF"/>
                </a:solidFill>
                <a:latin typeface="Bree Serif"/>
              </a:rPr>
              <a:t>Instead of entering comments as usual, the attacker will insert malicious code, for example the following script:</a:t>
            </a:r>
          </a:p>
          <a:p>
            <a:pPr algn="l">
              <a:lnSpc>
                <a:spcPts val="3240"/>
              </a:lnSpc>
            </a:pPr>
            <a:endParaRPr lang="en-US" sz="2700">
              <a:solidFill>
                <a:srgbClr val="FFFFFF"/>
              </a:solidFill>
              <a:latin typeface="Bree Serif"/>
            </a:endParaRPr>
          </a:p>
        </p:txBody>
      </p:sp>
      <p:sp>
        <p:nvSpPr>
          <p:cNvPr id="27" name="TextBox 27"/>
          <p:cNvSpPr txBox="1"/>
          <p:nvPr/>
        </p:nvSpPr>
        <p:spPr>
          <a:xfrm>
            <a:off x="1029384" y="332456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Injection</a:t>
            </a:r>
          </a:p>
        </p:txBody>
      </p:sp>
      <p:sp>
        <p:nvSpPr>
          <p:cNvPr id="28" name="TextBox 28"/>
          <p:cNvSpPr txBox="1"/>
          <p:nvPr/>
        </p:nvSpPr>
        <p:spPr>
          <a:xfrm>
            <a:off x="847119" y="8215221"/>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4" action="ppaction://hlinksldjump"/>
              </a:rPr>
              <a:t>Group’s member</a:t>
            </a:r>
          </a:p>
        </p:txBody>
      </p:sp>
      <p:sp>
        <p:nvSpPr>
          <p:cNvPr id="29" name="Freeform 29"/>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5"/>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24432" y="201955"/>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grpSp>
        <p:nvGrpSpPr>
          <p:cNvPr id="6" name="Group 6"/>
          <p:cNvGrpSpPr/>
          <p:nvPr/>
        </p:nvGrpSpPr>
        <p:grpSpPr>
          <a:xfrm>
            <a:off x="287016" y="3187494"/>
            <a:ext cx="3929280" cy="790037"/>
            <a:chOff x="0" y="0"/>
            <a:chExt cx="5239040" cy="1053382"/>
          </a:xfrm>
        </p:grpSpPr>
        <p:sp>
          <p:nvSpPr>
            <p:cNvPr id="7" name="Freeform 7"/>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8" name="Freeform 8"/>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393120" y="1160906"/>
            <a:ext cx="453999" cy="453999"/>
            <a:chOff x="0" y="0"/>
            <a:chExt cx="605332" cy="605332"/>
          </a:xfrm>
        </p:grpSpPr>
        <p:sp>
          <p:nvSpPr>
            <p:cNvPr id="10" name="Freeform 10"/>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1" name="Freeform 11"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2" name="Freeform 12"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13" name="Freeform 13"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14" name="Freeform 14"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5" name="Freeform 15" descr="A screenshot of a phone  Description automatically generated"/>
          <p:cNvSpPr/>
          <p:nvPr/>
        </p:nvSpPr>
        <p:spPr>
          <a:xfrm>
            <a:off x="265596" y="799141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grpSp>
        <p:nvGrpSpPr>
          <p:cNvPr id="16" name="Group 16"/>
          <p:cNvGrpSpPr/>
          <p:nvPr/>
        </p:nvGrpSpPr>
        <p:grpSpPr>
          <a:xfrm rot="5250244">
            <a:off x="16665234" y="8874258"/>
            <a:ext cx="1188132" cy="768084"/>
            <a:chOff x="0" y="0"/>
            <a:chExt cx="1584176" cy="1024112"/>
          </a:xfrm>
        </p:grpSpPr>
        <p:sp>
          <p:nvSpPr>
            <p:cNvPr id="17" name="Freeform 17">
              <a:hlinkClick r:id="rId6"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sp>
        <p:nvSpPr>
          <p:cNvPr id="18" name="Freeform 18" descr="A screenshot of a phone  Description automatically generated"/>
          <p:cNvSpPr/>
          <p:nvPr/>
        </p:nvSpPr>
        <p:spPr>
          <a:xfrm>
            <a:off x="270968" y="7000142"/>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9" name="TextBox 19"/>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7" action="ppaction://hlinksldjump"/>
              </a:rPr>
              <a:t>Motivation</a:t>
            </a:r>
          </a:p>
        </p:txBody>
      </p:sp>
      <p:sp>
        <p:nvSpPr>
          <p:cNvPr id="20" name="TextBox 20"/>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A1 &amp; A2</a:t>
            </a:r>
          </a:p>
        </p:txBody>
      </p:sp>
      <p:sp>
        <p:nvSpPr>
          <p:cNvPr id="21" name="TextBox 21"/>
          <p:cNvSpPr txBox="1"/>
          <p:nvPr/>
        </p:nvSpPr>
        <p:spPr>
          <a:xfrm>
            <a:off x="1029384" y="4539505"/>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Typical Implementation</a:t>
            </a:r>
          </a:p>
        </p:txBody>
      </p:sp>
      <p:sp>
        <p:nvSpPr>
          <p:cNvPr id="22" name="TextBox 22"/>
          <p:cNvSpPr txBox="1"/>
          <p:nvPr/>
        </p:nvSpPr>
        <p:spPr>
          <a:xfrm>
            <a:off x="946459" y="596281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Security Principle</a:t>
            </a:r>
          </a:p>
        </p:txBody>
      </p:sp>
      <p:sp>
        <p:nvSpPr>
          <p:cNvPr id="23" name="TextBox 23"/>
          <p:cNvSpPr txBox="1"/>
          <p:nvPr/>
        </p:nvSpPr>
        <p:spPr>
          <a:xfrm>
            <a:off x="946459" y="71830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Notes</a:t>
            </a:r>
          </a:p>
        </p:txBody>
      </p:sp>
      <p:sp>
        <p:nvSpPr>
          <p:cNvPr id="24" name="TextBox 24"/>
          <p:cNvSpPr txBox="1"/>
          <p:nvPr/>
        </p:nvSpPr>
        <p:spPr>
          <a:xfrm>
            <a:off x="4984353" y="859415"/>
            <a:ext cx="9339189" cy="952205"/>
          </a:xfrm>
          <a:prstGeom prst="rect">
            <a:avLst/>
          </a:prstGeom>
        </p:spPr>
        <p:txBody>
          <a:bodyPr lIns="0" tIns="0" rIns="0" bIns="0" rtlCol="0" anchor="t">
            <a:spAutoFit/>
          </a:bodyPr>
          <a:lstStyle/>
          <a:p>
            <a:pPr marL="0" lvl="0" indent="0" algn="l">
              <a:lnSpc>
                <a:spcPts val="6680"/>
              </a:lnSpc>
              <a:spcBef>
                <a:spcPct val="0"/>
              </a:spcBef>
            </a:pPr>
            <a:r>
              <a:rPr lang="en-US" sz="5566" u="none" strike="noStrike">
                <a:solidFill>
                  <a:srgbClr val="FFFFFF"/>
                </a:solidFill>
                <a:latin typeface="Arial"/>
              </a:rPr>
              <a:t>Stored-XSS</a:t>
            </a:r>
          </a:p>
        </p:txBody>
      </p:sp>
      <p:sp>
        <p:nvSpPr>
          <p:cNvPr id="25" name="TextBox 25"/>
          <p:cNvSpPr txBox="1"/>
          <p:nvPr/>
        </p:nvSpPr>
        <p:spPr>
          <a:xfrm>
            <a:off x="4984353" y="2000545"/>
            <a:ext cx="12279825" cy="2047875"/>
          </a:xfrm>
          <a:prstGeom prst="rect">
            <a:avLst/>
          </a:prstGeom>
        </p:spPr>
        <p:txBody>
          <a:bodyPr lIns="0" tIns="0" rIns="0" bIns="0" rtlCol="0" anchor="t">
            <a:spAutoFit/>
          </a:bodyPr>
          <a:lstStyle/>
          <a:p>
            <a:pPr marL="582930" lvl="1" indent="-291465">
              <a:lnSpc>
                <a:spcPts val="3240"/>
              </a:lnSpc>
              <a:buFont typeface="Arial"/>
              <a:buChar char="•"/>
            </a:pPr>
            <a:r>
              <a:rPr lang="en-US" sz="2700">
                <a:solidFill>
                  <a:srgbClr val="FFFFFF"/>
                </a:solidFill>
                <a:latin typeface="Bree Serif"/>
              </a:rPr>
              <a:t>The above is just a simple example of an XSS attack technique. Of course, the attacker can insert more dangerous code to exploit user information. We see that, although this malicious code is stored on the server, it is executed on the client's computer, so it is called stored-XSS.</a:t>
            </a:r>
          </a:p>
          <a:p>
            <a:pPr algn="l">
              <a:lnSpc>
                <a:spcPts val="3240"/>
              </a:lnSpc>
            </a:pPr>
            <a:endParaRPr lang="en-US" sz="2700">
              <a:solidFill>
                <a:srgbClr val="FFFFFF"/>
              </a:solidFill>
              <a:latin typeface="Bree Serif"/>
            </a:endParaRPr>
          </a:p>
        </p:txBody>
      </p:sp>
      <p:sp>
        <p:nvSpPr>
          <p:cNvPr id="26" name="TextBox 26"/>
          <p:cNvSpPr txBox="1"/>
          <p:nvPr/>
        </p:nvSpPr>
        <p:spPr>
          <a:xfrm>
            <a:off x="1029384" y="332456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Injection</a:t>
            </a:r>
          </a:p>
        </p:txBody>
      </p:sp>
      <p:sp>
        <p:nvSpPr>
          <p:cNvPr id="27" name="TextBox 27"/>
          <p:cNvSpPr txBox="1"/>
          <p:nvPr/>
        </p:nvSpPr>
        <p:spPr>
          <a:xfrm>
            <a:off x="4984353" y="5123716"/>
            <a:ext cx="12279825" cy="3276600"/>
          </a:xfrm>
          <a:prstGeom prst="rect">
            <a:avLst/>
          </a:prstGeom>
        </p:spPr>
        <p:txBody>
          <a:bodyPr lIns="0" tIns="0" rIns="0" bIns="0" rtlCol="0" anchor="t">
            <a:spAutoFit/>
          </a:bodyPr>
          <a:lstStyle/>
          <a:p>
            <a:pPr marL="582930" lvl="1" indent="-291465">
              <a:lnSpc>
                <a:spcPts val="3240"/>
              </a:lnSpc>
              <a:buFont typeface="Arial"/>
              <a:buChar char="•"/>
            </a:pPr>
            <a:r>
              <a:rPr lang="en-US" sz="2700">
                <a:solidFill>
                  <a:srgbClr val="FFFFFF"/>
                </a:solidFill>
                <a:latin typeface="Bree Serif"/>
              </a:rPr>
              <a:t>In this attack technique, malicious code is attached directly to the website link. Once you access the link containing malicious code, the malicious code will be executed.</a:t>
            </a:r>
          </a:p>
          <a:p>
            <a:pPr marL="582930" lvl="1" indent="-291465">
              <a:lnSpc>
                <a:spcPts val="3240"/>
              </a:lnSpc>
              <a:buFont typeface="Arial"/>
              <a:buChar char="•"/>
            </a:pPr>
            <a:r>
              <a:rPr lang="en-US" sz="2700">
                <a:solidFill>
                  <a:srgbClr val="FFFFFF"/>
                </a:solidFill>
                <a:latin typeface="Bree Serif"/>
              </a:rPr>
              <a:t>Suppose we have the following website link:</a:t>
            </a:r>
          </a:p>
          <a:p>
            <a:pPr marL="582930" lvl="1" indent="-291465">
              <a:lnSpc>
                <a:spcPts val="3240"/>
              </a:lnSpc>
              <a:buFont typeface="Arial"/>
              <a:buChar char="•"/>
            </a:pPr>
            <a:r>
              <a:rPr lang="en-US" sz="2700">
                <a:solidFill>
                  <a:srgbClr val="FFFFFF"/>
                </a:solidFill>
                <a:latin typeface="Bree Serif"/>
              </a:rPr>
              <a:t>xyz.abc.vn/xss/reflected/index?qid=alert(‘XSS’);</a:t>
            </a:r>
          </a:p>
          <a:p>
            <a:pPr marL="582930" lvl="1" indent="-291465">
              <a:lnSpc>
                <a:spcPts val="3240"/>
              </a:lnSpc>
              <a:buFont typeface="Arial"/>
              <a:buChar char="•"/>
            </a:pPr>
            <a:r>
              <a:rPr lang="en-US" sz="2700">
                <a:solidFill>
                  <a:srgbClr val="FFFFFF"/>
                </a:solidFill>
                <a:latin typeface="Bree Serif"/>
              </a:rPr>
              <a:t>If this website uses the value of the qid parameter to display, then when accessing this link, we will receive an XSS error.</a:t>
            </a:r>
          </a:p>
          <a:p>
            <a:pPr algn="l">
              <a:lnSpc>
                <a:spcPts val="3240"/>
              </a:lnSpc>
            </a:pPr>
            <a:endParaRPr lang="en-US" sz="2700">
              <a:solidFill>
                <a:srgbClr val="FFFFFF"/>
              </a:solidFill>
              <a:latin typeface="Bree Serif"/>
            </a:endParaRPr>
          </a:p>
        </p:txBody>
      </p:sp>
      <p:sp>
        <p:nvSpPr>
          <p:cNvPr id="28" name="TextBox 28"/>
          <p:cNvSpPr txBox="1"/>
          <p:nvPr/>
        </p:nvSpPr>
        <p:spPr>
          <a:xfrm>
            <a:off x="4984353" y="4191295"/>
            <a:ext cx="9339189" cy="952205"/>
          </a:xfrm>
          <a:prstGeom prst="rect">
            <a:avLst/>
          </a:prstGeom>
        </p:spPr>
        <p:txBody>
          <a:bodyPr lIns="0" tIns="0" rIns="0" bIns="0" rtlCol="0" anchor="t">
            <a:spAutoFit/>
          </a:bodyPr>
          <a:lstStyle/>
          <a:p>
            <a:pPr marL="0" lvl="0" indent="0" algn="l">
              <a:lnSpc>
                <a:spcPts val="6680"/>
              </a:lnSpc>
              <a:spcBef>
                <a:spcPct val="0"/>
              </a:spcBef>
            </a:pPr>
            <a:r>
              <a:rPr lang="en-US" sz="5566" u="none" strike="noStrike">
                <a:solidFill>
                  <a:srgbClr val="FFFFFF"/>
                </a:solidFill>
                <a:latin typeface="Arial"/>
              </a:rPr>
              <a:t>Reflected-XSS</a:t>
            </a:r>
          </a:p>
        </p:txBody>
      </p:sp>
      <p:sp>
        <p:nvSpPr>
          <p:cNvPr id="29" name="TextBox 29"/>
          <p:cNvSpPr txBox="1"/>
          <p:nvPr/>
        </p:nvSpPr>
        <p:spPr>
          <a:xfrm>
            <a:off x="847119" y="8215221"/>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Group’s member</a:t>
            </a:r>
          </a:p>
        </p:txBody>
      </p:sp>
      <p:sp>
        <p:nvSpPr>
          <p:cNvPr id="30" name="Freeform 30"/>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4"/>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71330" y="10047606"/>
            <a:ext cx="4095966" cy="68578"/>
            <a:chOff x="0" y="0"/>
            <a:chExt cx="5461288" cy="91438"/>
          </a:xfrm>
        </p:grpSpPr>
        <p:sp>
          <p:nvSpPr>
            <p:cNvPr id="3" name="Freeform 3"/>
            <p:cNvSpPr/>
            <p:nvPr/>
          </p:nvSpPr>
          <p:spPr>
            <a:xfrm>
              <a:off x="0" y="0"/>
              <a:ext cx="5461254" cy="91440"/>
            </a:xfrm>
            <a:custGeom>
              <a:avLst/>
              <a:gdLst/>
              <a:ahLst/>
              <a:cxnLst/>
              <a:rect l="l" t="t" r="r" b="b"/>
              <a:pathLst>
                <a:path w="5461254" h="91440">
                  <a:moveTo>
                    <a:pt x="0" y="45720"/>
                  </a:moveTo>
                  <a:cubicBezTo>
                    <a:pt x="0" y="20447"/>
                    <a:pt x="20447" y="0"/>
                    <a:pt x="45720" y="0"/>
                  </a:cubicBezTo>
                  <a:lnTo>
                    <a:pt x="5415534" y="0"/>
                  </a:lnTo>
                  <a:cubicBezTo>
                    <a:pt x="5440807" y="0"/>
                    <a:pt x="5461254" y="20447"/>
                    <a:pt x="5461254" y="45720"/>
                  </a:cubicBezTo>
                  <a:cubicBezTo>
                    <a:pt x="5461254" y="70993"/>
                    <a:pt x="5440807" y="91440"/>
                    <a:pt x="5415534" y="91440"/>
                  </a:cubicBezTo>
                  <a:lnTo>
                    <a:pt x="45720" y="91440"/>
                  </a:lnTo>
                  <a:cubicBezTo>
                    <a:pt x="20447" y="91440"/>
                    <a:pt x="0" y="70993"/>
                    <a:pt x="0" y="45720"/>
                  </a:cubicBezTo>
                  <a:close/>
                </a:path>
              </a:pathLst>
            </a:custGeom>
            <a:solidFill>
              <a:srgbClr val="FFFFFF"/>
            </a:solidFill>
          </p:spPr>
        </p:sp>
      </p:grpSp>
      <p:grpSp>
        <p:nvGrpSpPr>
          <p:cNvPr id="4" name="Group 4"/>
          <p:cNvGrpSpPr/>
          <p:nvPr/>
        </p:nvGrpSpPr>
        <p:grpSpPr>
          <a:xfrm>
            <a:off x="9535871" y="283659"/>
            <a:ext cx="3731426" cy="600690"/>
            <a:chOff x="0" y="0"/>
            <a:chExt cx="4975234" cy="800920"/>
          </a:xfrm>
        </p:grpSpPr>
        <p:sp>
          <p:nvSpPr>
            <p:cNvPr id="5" name="Freeform 5"/>
            <p:cNvSpPr/>
            <p:nvPr/>
          </p:nvSpPr>
          <p:spPr>
            <a:xfrm>
              <a:off x="0" y="0"/>
              <a:ext cx="4975225" cy="800862"/>
            </a:xfrm>
            <a:custGeom>
              <a:avLst/>
              <a:gdLst/>
              <a:ahLst/>
              <a:cxnLst/>
              <a:rect l="l" t="t" r="r" b="b"/>
              <a:pathLst>
                <a:path w="4975225" h="800862">
                  <a:moveTo>
                    <a:pt x="0" y="400431"/>
                  </a:moveTo>
                  <a:cubicBezTo>
                    <a:pt x="0" y="179324"/>
                    <a:pt x="179324" y="0"/>
                    <a:pt x="400431" y="0"/>
                  </a:cubicBezTo>
                  <a:lnTo>
                    <a:pt x="4574794" y="0"/>
                  </a:lnTo>
                  <a:cubicBezTo>
                    <a:pt x="4795901" y="0"/>
                    <a:pt x="4975225" y="179324"/>
                    <a:pt x="4975225" y="400431"/>
                  </a:cubicBezTo>
                  <a:cubicBezTo>
                    <a:pt x="4975225" y="621538"/>
                    <a:pt x="4795901" y="800862"/>
                    <a:pt x="4574794" y="800862"/>
                  </a:cubicBezTo>
                  <a:lnTo>
                    <a:pt x="400431" y="800862"/>
                  </a:lnTo>
                  <a:cubicBezTo>
                    <a:pt x="179324" y="800862"/>
                    <a:pt x="0" y="621665"/>
                    <a:pt x="0" y="400431"/>
                  </a:cubicBezTo>
                  <a:close/>
                </a:path>
              </a:pathLst>
            </a:custGeom>
            <a:solidFill>
              <a:srgbClr val="404040"/>
            </a:solidFill>
          </p:spPr>
        </p:sp>
      </p:grpSp>
      <p:grpSp>
        <p:nvGrpSpPr>
          <p:cNvPr id="6" name="Group 6"/>
          <p:cNvGrpSpPr/>
          <p:nvPr/>
        </p:nvGrpSpPr>
        <p:grpSpPr>
          <a:xfrm>
            <a:off x="24432" y="201955"/>
            <a:ext cx="4607496" cy="10315137"/>
            <a:chOff x="0" y="0"/>
            <a:chExt cx="6143328" cy="13753516"/>
          </a:xfrm>
        </p:grpSpPr>
        <p:sp>
          <p:nvSpPr>
            <p:cNvPr id="7" name="Freeform 7"/>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grpSp>
        <p:nvGrpSpPr>
          <p:cNvPr id="8" name="Group 8"/>
          <p:cNvGrpSpPr/>
          <p:nvPr/>
        </p:nvGrpSpPr>
        <p:grpSpPr>
          <a:xfrm>
            <a:off x="287016" y="3187494"/>
            <a:ext cx="3929280" cy="790037"/>
            <a:chOff x="0" y="0"/>
            <a:chExt cx="5239040" cy="1053382"/>
          </a:xfrm>
        </p:grpSpPr>
        <p:sp>
          <p:nvSpPr>
            <p:cNvPr id="9" name="Freeform 9"/>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sp>
        <p:nvSpPr>
          <p:cNvPr id="10" name="Freeform 10"/>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393120" y="1160906"/>
            <a:ext cx="453999" cy="453999"/>
            <a:chOff x="0" y="0"/>
            <a:chExt cx="605332" cy="605332"/>
          </a:xfrm>
        </p:grpSpPr>
        <p:sp>
          <p:nvSpPr>
            <p:cNvPr id="12" name="Freeform 12"/>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3" name="Freeform 13" descr="A screenshot of a phone  Description automatically generated"/>
          <p:cNvSpPr/>
          <p:nvPr/>
        </p:nvSpPr>
        <p:spPr>
          <a:xfrm>
            <a:off x="270968" y="2082726"/>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4" name="Freeform 14" descr="A screenshot of a phone  Description automatically generated"/>
          <p:cNvSpPr/>
          <p:nvPr/>
        </p:nvSpPr>
        <p:spPr>
          <a:xfrm>
            <a:off x="270968" y="3256619"/>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15" name="Freeform 15"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sp>
        <p:nvSpPr>
          <p:cNvPr id="16" name="Freeform 16"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17" name="Freeform 17" descr="A screenshot of a phone  Description automatically generated"/>
          <p:cNvSpPr/>
          <p:nvPr/>
        </p:nvSpPr>
        <p:spPr>
          <a:xfrm>
            <a:off x="265596" y="799141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6737" t="-308436" r="-662848" b="-674518"/>
            </a:stretch>
          </a:blipFill>
        </p:spPr>
      </p:sp>
      <p:grpSp>
        <p:nvGrpSpPr>
          <p:cNvPr id="18" name="Group 18"/>
          <p:cNvGrpSpPr/>
          <p:nvPr/>
        </p:nvGrpSpPr>
        <p:grpSpPr>
          <a:xfrm rot="5250244">
            <a:off x="16665234" y="8874258"/>
            <a:ext cx="1188132" cy="768084"/>
            <a:chOff x="0" y="0"/>
            <a:chExt cx="1584176" cy="1024112"/>
          </a:xfrm>
        </p:grpSpPr>
        <p:sp>
          <p:nvSpPr>
            <p:cNvPr id="19" name="Freeform 19">
              <a:hlinkClick r:id="rId6" action="ppaction://hlinksldjump"/>
            </p:cNvPr>
            <p:cNvSpPr/>
            <p:nvPr/>
          </p:nvSpPr>
          <p:spPr>
            <a:xfrm>
              <a:off x="0" y="0"/>
              <a:ext cx="1584198" cy="1024128"/>
            </a:xfrm>
            <a:custGeom>
              <a:avLst/>
              <a:gdLst/>
              <a:ahLst/>
              <a:cxnLst/>
              <a:rect l="l" t="t" r="r" b="b"/>
              <a:pathLst>
                <a:path w="1584198" h="1024128">
                  <a:moveTo>
                    <a:pt x="0" y="1024128"/>
                  </a:moveTo>
                  <a:lnTo>
                    <a:pt x="792099" y="0"/>
                  </a:lnTo>
                  <a:lnTo>
                    <a:pt x="1584198" y="1024128"/>
                  </a:lnTo>
                  <a:close/>
                </a:path>
              </a:pathLst>
            </a:custGeom>
            <a:solidFill>
              <a:srgbClr val="FFFFFF"/>
            </a:solidFill>
          </p:spPr>
        </p:sp>
      </p:grpSp>
      <p:sp>
        <p:nvSpPr>
          <p:cNvPr id="20" name="Freeform 20" descr="A screenshot of a phone  Description automatically generated"/>
          <p:cNvSpPr/>
          <p:nvPr/>
        </p:nvSpPr>
        <p:spPr>
          <a:xfrm>
            <a:off x="270968" y="7000142"/>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4"/>
            <a:stretch>
              <a:fillRect l="-19971" t="-181461" r="-659572" b="-801435"/>
            </a:stretch>
          </a:blipFill>
        </p:spPr>
      </p:sp>
      <p:sp>
        <p:nvSpPr>
          <p:cNvPr id="21" name="Freeform 21"/>
          <p:cNvSpPr/>
          <p:nvPr/>
        </p:nvSpPr>
        <p:spPr>
          <a:xfrm>
            <a:off x="5571251" y="5463430"/>
            <a:ext cx="10644354" cy="1330544"/>
          </a:xfrm>
          <a:custGeom>
            <a:avLst/>
            <a:gdLst/>
            <a:ahLst/>
            <a:cxnLst/>
            <a:rect l="l" t="t" r="r" b="b"/>
            <a:pathLst>
              <a:path w="10644354" h="1330544">
                <a:moveTo>
                  <a:pt x="0" y="0"/>
                </a:moveTo>
                <a:lnTo>
                  <a:pt x="10644354" y="0"/>
                </a:lnTo>
                <a:lnTo>
                  <a:pt x="10644354" y="1330545"/>
                </a:lnTo>
                <a:lnTo>
                  <a:pt x="0" y="1330545"/>
                </a:lnTo>
                <a:lnTo>
                  <a:pt x="0" y="0"/>
                </a:lnTo>
                <a:close/>
              </a:path>
            </a:pathLst>
          </a:custGeom>
          <a:blipFill>
            <a:blip r:embed="rId7"/>
            <a:stretch>
              <a:fillRect/>
            </a:stretch>
          </a:blipFill>
        </p:spPr>
      </p:sp>
      <p:sp>
        <p:nvSpPr>
          <p:cNvPr id="22" name="TextBox 22"/>
          <p:cNvSpPr txBox="1"/>
          <p:nvPr/>
        </p:nvSpPr>
        <p:spPr>
          <a:xfrm>
            <a:off x="946459" y="1211388"/>
            <a:ext cx="2387218"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Motivation</a:t>
            </a:r>
          </a:p>
        </p:txBody>
      </p:sp>
      <p:sp>
        <p:nvSpPr>
          <p:cNvPr id="23" name="TextBox 23"/>
          <p:cNvSpPr txBox="1"/>
          <p:nvPr/>
        </p:nvSpPr>
        <p:spPr>
          <a:xfrm>
            <a:off x="946459" y="219108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A1 &amp; A2</a:t>
            </a:r>
          </a:p>
        </p:txBody>
      </p:sp>
      <p:sp>
        <p:nvSpPr>
          <p:cNvPr id="24" name="TextBox 24"/>
          <p:cNvSpPr txBox="1"/>
          <p:nvPr/>
        </p:nvSpPr>
        <p:spPr>
          <a:xfrm>
            <a:off x="1029384" y="4539505"/>
            <a:ext cx="3165492"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6" action="ppaction://hlinksldjump"/>
              </a:rPr>
              <a:t>Typical Implementation</a:t>
            </a:r>
          </a:p>
        </p:txBody>
      </p:sp>
      <p:sp>
        <p:nvSpPr>
          <p:cNvPr id="25" name="TextBox 25"/>
          <p:cNvSpPr txBox="1"/>
          <p:nvPr/>
        </p:nvSpPr>
        <p:spPr>
          <a:xfrm>
            <a:off x="946459" y="596281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Security Principle</a:t>
            </a:r>
          </a:p>
        </p:txBody>
      </p:sp>
      <p:sp>
        <p:nvSpPr>
          <p:cNvPr id="26" name="TextBox 26"/>
          <p:cNvSpPr txBox="1"/>
          <p:nvPr/>
        </p:nvSpPr>
        <p:spPr>
          <a:xfrm>
            <a:off x="946459" y="71830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Notes</a:t>
            </a:r>
          </a:p>
        </p:txBody>
      </p:sp>
      <p:sp>
        <p:nvSpPr>
          <p:cNvPr id="27" name="TextBox 27"/>
          <p:cNvSpPr txBox="1"/>
          <p:nvPr/>
        </p:nvSpPr>
        <p:spPr>
          <a:xfrm>
            <a:off x="5079401" y="948039"/>
            <a:ext cx="9339189" cy="1799634"/>
          </a:xfrm>
          <a:prstGeom prst="rect">
            <a:avLst/>
          </a:prstGeom>
        </p:spPr>
        <p:txBody>
          <a:bodyPr lIns="0" tIns="0" rIns="0" bIns="0" rtlCol="0" anchor="t">
            <a:spAutoFit/>
          </a:bodyPr>
          <a:lstStyle/>
          <a:p>
            <a:pPr marL="0" lvl="0" indent="0" algn="l">
              <a:lnSpc>
                <a:spcPts val="6680"/>
              </a:lnSpc>
              <a:spcBef>
                <a:spcPct val="0"/>
              </a:spcBef>
            </a:pPr>
            <a:r>
              <a:rPr lang="en-US" sz="5566" u="none" strike="noStrike">
                <a:solidFill>
                  <a:srgbClr val="FFFFFF"/>
                </a:solidFill>
                <a:latin typeface="Arial"/>
              </a:rPr>
              <a:t>Ways to avoid XSS</a:t>
            </a:r>
          </a:p>
          <a:p>
            <a:pPr marL="0" lvl="0" indent="0" algn="l">
              <a:lnSpc>
                <a:spcPts val="6680"/>
              </a:lnSpc>
              <a:spcBef>
                <a:spcPct val="0"/>
              </a:spcBef>
            </a:pPr>
            <a:endParaRPr lang="en-US" sz="5566" u="none" strike="noStrike">
              <a:solidFill>
                <a:srgbClr val="FFFFFF"/>
              </a:solidFill>
              <a:latin typeface="Arial"/>
            </a:endParaRPr>
          </a:p>
        </p:txBody>
      </p:sp>
      <p:sp>
        <p:nvSpPr>
          <p:cNvPr id="28" name="TextBox 28"/>
          <p:cNvSpPr txBox="1"/>
          <p:nvPr/>
        </p:nvSpPr>
        <p:spPr>
          <a:xfrm>
            <a:off x="4979475" y="2005855"/>
            <a:ext cx="12279825" cy="3505200"/>
          </a:xfrm>
          <a:prstGeom prst="rect">
            <a:avLst/>
          </a:prstGeom>
        </p:spPr>
        <p:txBody>
          <a:bodyPr lIns="0" tIns="0" rIns="0" bIns="0" rtlCol="0" anchor="t">
            <a:spAutoFit/>
          </a:bodyPr>
          <a:lstStyle/>
          <a:p>
            <a:pPr marL="582930" lvl="1" indent="-291465">
              <a:lnSpc>
                <a:spcPts val="3240"/>
              </a:lnSpc>
              <a:buFont typeface="Arial"/>
              <a:buChar char="•"/>
            </a:pPr>
            <a:r>
              <a:rPr lang="en-US" sz="2700">
                <a:solidFill>
                  <a:srgbClr val="FFFFFF"/>
                </a:solidFill>
                <a:latin typeface="Bree Serif"/>
              </a:rPr>
              <a:t>As mentioned above, the key to this attack technique lies in displaying the content entered on the client , so to prevent it, we will strictly control the places where content can be displayed.</a:t>
            </a:r>
          </a:p>
          <a:p>
            <a:pPr>
              <a:lnSpc>
                <a:spcPts val="1800"/>
              </a:lnSpc>
            </a:pPr>
            <a:endParaRPr lang="en-US" sz="2700">
              <a:solidFill>
                <a:srgbClr val="FFFFFF"/>
              </a:solidFill>
              <a:latin typeface="Bree Serif"/>
            </a:endParaRPr>
          </a:p>
          <a:p>
            <a:pPr marL="582930" lvl="1" indent="-291465">
              <a:lnSpc>
                <a:spcPts val="3240"/>
              </a:lnSpc>
              <a:buFont typeface="Arial"/>
              <a:buChar char="•"/>
            </a:pPr>
            <a:r>
              <a:rPr lang="en-US" sz="2700">
                <a:solidFill>
                  <a:srgbClr val="FFFFFF"/>
                </a:solidFill>
                <a:latin typeface="Bree Serif"/>
              </a:rPr>
              <a:t>Similar to how to prevent Sql injection, every time we receive data, we will check and encode special characters and control characters that pose a risk of harm to the program. Then special characters will be transformed similarly to the following:</a:t>
            </a:r>
          </a:p>
          <a:p>
            <a:pPr algn="l">
              <a:lnSpc>
                <a:spcPts val="3240"/>
              </a:lnSpc>
            </a:pPr>
            <a:endParaRPr lang="en-US" sz="2700">
              <a:solidFill>
                <a:srgbClr val="FFFFFF"/>
              </a:solidFill>
              <a:latin typeface="Bree Serif"/>
            </a:endParaRPr>
          </a:p>
        </p:txBody>
      </p:sp>
      <p:sp>
        <p:nvSpPr>
          <p:cNvPr id="29" name="TextBox 29"/>
          <p:cNvSpPr txBox="1"/>
          <p:nvPr/>
        </p:nvSpPr>
        <p:spPr>
          <a:xfrm>
            <a:off x="1029384" y="332456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Injection</a:t>
            </a:r>
          </a:p>
        </p:txBody>
      </p:sp>
      <p:sp>
        <p:nvSpPr>
          <p:cNvPr id="30" name="TextBox 30"/>
          <p:cNvSpPr txBox="1"/>
          <p:nvPr/>
        </p:nvSpPr>
        <p:spPr>
          <a:xfrm>
            <a:off x="5079401" y="7352567"/>
            <a:ext cx="12279825" cy="1638300"/>
          </a:xfrm>
          <a:prstGeom prst="rect">
            <a:avLst/>
          </a:prstGeom>
        </p:spPr>
        <p:txBody>
          <a:bodyPr lIns="0" tIns="0" rIns="0" bIns="0" rtlCol="0" anchor="t">
            <a:spAutoFit/>
          </a:bodyPr>
          <a:lstStyle/>
          <a:p>
            <a:pPr marL="582930" lvl="1" indent="-291465">
              <a:lnSpc>
                <a:spcPts val="3240"/>
              </a:lnSpc>
              <a:buFont typeface="Arial"/>
              <a:buChar char="•"/>
            </a:pPr>
            <a:r>
              <a:rPr lang="en-US" sz="2700">
                <a:solidFill>
                  <a:srgbClr val="FFFFFF"/>
                </a:solidFill>
                <a:latin typeface="Bree Serif"/>
              </a:rPr>
              <a:t>To do this, before displaying certain information in an HTML tag, we always perform escape first on the server to convert special characters into html entities (in PHP we can use the htmlentities() function to do this).</a:t>
            </a:r>
          </a:p>
          <a:p>
            <a:pPr algn="l">
              <a:lnSpc>
                <a:spcPts val="3240"/>
              </a:lnSpc>
            </a:pPr>
            <a:endParaRPr lang="en-US" sz="2700">
              <a:solidFill>
                <a:srgbClr val="FFFFFF"/>
              </a:solidFill>
              <a:latin typeface="Bree Serif"/>
            </a:endParaRPr>
          </a:p>
        </p:txBody>
      </p:sp>
      <p:sp>
        <p:nvSpPr>
          <p:cNvPr id="31" name="TextBox 31"/>
          <p:cNvSpPr txBox="1"/>
          <p:nvPr/>
        </p:nvSpPr>
        <p:spPr>
          <a:xfrm>
            <a:off x="847119" y="8215221"/>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3" action="ppaction://hlinksldjump"/>
              </a:rPr>
              <a:t>Group’s member</a:t>
            </a:r>
          </a:p>
        </p:txBody>
      </p:sp>
      <p:sp>
        <p:nvSpPr>
          <p:cNvPr id="32" name="Freeform 32"/>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78" y="3739342"/>
            <a:ext cx="18396618" cy="6586545"/>
          </a:xfrm>
          <a:custGeom>
            <a:avLst/>
            <a:gdLst/>
            <a:ahLst/>
            <a:cxnLst/>
            <a:rect l="l" t="t" r="r" b="b"/>
            <a:pathLst>
              <a:path w="18396618" h="6586545">
                <a:moveTo>
                  <a:pt x="0" y="0"/>
                </a:moveTo>
                <a:lnTo>
                  <a:pt x="18396618" y="0"/>
                </a:lnTo>
                <a:lnTo>
                  <a:pt x="18396618" y="6586546"/>
                </a:lnTo>
                <a:lnTo>
                  <a:pt x="0" y="6586546"/>
                </a:lnTo>
                <a:lnTo>
                  <a:pt x="0" y="0"/>
                </a:lnTo>
                <a:close/>
              </a:path>
            </a:pathLst>
          </a:custGeom>
          <a:blipFill>
            <a:blip r:embed="rId4"/>
            <a:stretch>
              <a:fillRect t="-19679" b="-159626"/>
            </a:stretch>
          </a:blipFill>
        </p:spPr>
      </p:sp>
      <p:sp>
        <p:nvSpPr>
          <p:cNvPr id="3" name="Freeform 3" descr="A colorful background with a few layers of color  Description automatically generated with medium confidence"/>
          <p:cNvSpPr/>
          <p:nvPr/>
        </p:nvSpPr>
        <p:spPr>
          <a:xfrm>
            <a:off x="-19050" y="0"/>
            <a:ext cx="18369644" cy="10287000"/>
          </a:xfrm>
          <a:custGeom>
            <a:avLst/>
            <a:gdLst/>
            <a:ahLst/>
            <a:cxnLst/>
            <a:rect l="l" t="t" r="r" b="b"/>
            <a:pathLst>
              <a:path w="18369644" h="10287000">
                <a:moveTo>
                  <a:pt x="0" y="0"/>
                </a:moveTo>
                <a:lnTo>
                  <a:pt x="18369644" y="0"/>
                </a:lnTo>
                <a:lnTo>
                  <a:pt x="18369644" y="10287000"/>
                </a:lnTo>
                <a:lnTo>
                  <a:pt x="0" y="10287000"/>
                </a:lnTo>
                <a:lnTo>
                  <a:pt x="0" y="0"/>
                </a:lnTo>
                <a:close/>
              </a:path>
            </a:pathLst>
          </a:custGeom>
          <a:blipFill>
            <a:blip r:embed="rId5"/>
            <a:stretch>
              <a:fillRect l="-16709" t="-16636" r="-16563" b="-16636"/>
            </a:stretch>
          </a:blipFill>
        </p:spPr>
      </p:sp>
      <p:grpSp>
        <p:nvGrpSpPr>
          <p:cNvPr id="4" name="Group 4"/>
          <p:cNvGrpSpPr/>
          <p:nvPr/>
        </p:nvGrpSpPr>
        <p:grpSpPr>
          <a:xfrm>
            <a:off x="-26979" y="0"/>
            <a:ext cx="18396620" cy="10287000"/>
            <a:chOff x="0" y="0"/>
            <a:chExt cx="24528826" cy="13716000"/>
          </a:xfrm>
        </p:grpSpPr>
        <p:sp>
          <p:nvSpPr>
            <p:cNvPr id="5" name="Freeform 5"/>
            <p:cNvSpPr/>
            <p:nvPr/>
          </p:nvSpPr>
          <p:spPr>
            <a:xfrm>
              <a:off x="0" y="0"/>
              <a:ext cx="24528780" cy="13716000"/>
            </a:xfrm>
            <a:custGeom>
              <a:avLst/>
              <a:gdLst/>
              <a:ahLst/>
              <a:cxnLst/>
              <a:rect l="l" t="t" r="r" b="b"/>
              <a:pathLst>
                <a:path w="24528780" h="13716000">
                  <a:moveTo>
                    <a:pt x="0" y="0"/>
                  </a:moveTo>
                  <a:lnTo>
                    <a:pt x="24528780" y="0"/>
                  </a:lnTo>
                  <a:lnTo>
                    <a:pt x="24528780" y="13716000"/>
                  </a:lnTo>
                  <a:lnTo>
                    <a:pt x="0" y="13716000"/>
                  </a:lnTo>
                  <a:close/>
                </a:path>
              </a:pathLst>
            </a:custGeom>
            <a:solidFill>
              <a:srgbClr val="FFFFFF"/>
            </a:solidFill>
          </p:spPr>
        </p:sp>
      </p:grpSp>
      <p:grpSp>
        <p:nvGrpSpPr>
          <p:cNvPr id="6" name="Group 6"/>
          <p:cNvGrpSpPr/>
          <p:nvPr/>
        </p:nvGrpSpPr>
        <p:grpSpPr>
          <a:xfrm>
            <a:off x="7361802" y="174948"/>
            <a:ext cx="3564396" cy="756084"/>
            <a:chOff x="0" y="0"/>
            <a:chExt cx="4752528" cy="1008112"/>
          </a:xfrm>
        </p:grpSpPr>
        <p:sp>
          <p:nvSpPr>
            <p:cNvPr id="7" name="Freeform 7"/>
            <p:cNvSpPr/>
            <p:nvPr/>
          </p:nvSpPr>
          <p:spPr>
            <a:xfrm>
              <a:off x="0" y="0"/>
              <a:ext cx="4752594" cy="1008126"/>
            </a:xfrm>
            <a:custGeom>
              <a:avLst/>
              <a:gdLst/>
              <a:ahLst/>
              <a:cxnLst/>
              <a:rect l="l" t="t" r="r" b="b"/>
              <a:pathLst>
                <a:path w="4752594" h="1008126">
                  <a:moveTo>
                    <a:pt x="0" y="504063"/>
                  </a:moveTo>
                  <a:cubicBezTo>
                    <a:pt x="0" y="225679"/>
                    <a:pt x="225679" y="0"/>
                    <a:pt x="504063" y="0"/>
                  </a:cubicBezTo>
                  <a:lnTo>
                    <a:pt x="4248531" y="0"/>
                  </a:lnTo>
                  <a:cubicBezTo>
                    <a:pt x="4526915" y="0"/>
                    <a:pt x="4752594" y="225679"/>
                    <a:pt x="4752594" y="504063"/>
                  </a:cubicBezTo>
                  <a:cubicBezTo>
                    <a:pt x="4752594" y="782447"/>
                    <a:pt x="4526915" y="1008126"/>
                    <a:pt x="4248531" y="1008126"/>
                  </a:cubicBezTo>
                  <a:lnTo>
                    <a:pt x="504063" y="1008126"/>
                  </a:lnTo>
                  <a:cubicBezTo>
                    <a:pt x="225679" y="1008126"/>
                    <a:pt x="0" y="782447"/>
                    <a:pt x="0" y="504063"/>
                  </a:cubicBezTo>
                  <a:close/>
                </a:path>
              </a:pathLst>
            </a:custGeom>
            <a:solidFill>
              <a:srgbClr val="000000"/>
            </a:solidFill>
          </p:spPr>
        </p:sp>
      </p:grpSp>
      <p:sp>
        <p:nvSpPr>
          <p:cNvPr id="8" name="Freeform 8" descr="A black and white apple logo  Description automatically generated"/>
          <p:cNvSpPr/>
          <p:nvPr/>
        </p:nvSpPr>
        <p:spPr>
          <a:xfrm>
            <a:off x="2663280" y="2875248"/>
            <a:ext cx="7104789" cy="3996444"/>
          </a:xfrm>
          <a:custGeom>
            <a:avLst/>
            <a:gdLst/>
            <a:ahLst/>
            <a:cxnLst/>
            <a:rect l="l" t="t" r="r" b="b"/>
            <a:pathLst>
              <a:path w="7104789" h="3996444">
                <a:moveTo>
                  <a:pt x="0" y="0"/>
                </a:moveTo>
                <a:lnTo>
                  <a:pt x="7104789" y="0"/>
                </a:lnTo>
                <a:lnTo>
                  <a:pt x="7104789" y="3996444"/>
                </a:lnTo>
                <a:lnTo>
                  <a:pt x="0" y="3996444"/>
                </a:lnTo>
                <a:lnTo>
                  <a:pt x="0" y="0"/>
                </a:lnTo>
                <a:close/>
              </a:path>
            </a:pathLst>
          </a:custGeom>
          <a:blipFill>
            <a:blip r:embed="rId6"/>
            <a:stretch>
              <a:fillRect/>
            </a:stretch>
          </a:blipFill>
        </p:spPr>
      </p:sp>
      <p:pic>
        <p:nvPicPr>
          <p:cNvPr id="9" name="Picture 9" descr="A blue face with a black background  Description automatically genera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8873970" y="292830"/>
            <a:ext cx="540060" cy="540060"/>
          </a:xfrm>
          <a:prstGeom prst="rect">
            <a:avLst/>
          </a:prstGeom>
        </p:spPr>
      </p:pic>
      <p:sp>
        <p:nvSpPr>
          <p:cNvPr id="10" name="TextBox 10"/>
          <p:cNvSpPr txBox="1"/>
          <p:nvPr/>
        </p:nvSpPr>
        <p:spPr>
          <a:xfrm>
            <a:off x="8006507" y="4481512"/>
            <a:ext cx="8890128" cy="1190625"/>
          </a:xfrm>
          <a:prstGeom prst="rect">
            <a:avLst/>
          </a:prstGeom>
        </p:spPr>
        <p:txBody>
          <a:bodyPr lIns="0" tIns="0" rIns="0" bIns="0" rtlCol="0" anchor="t">
            <a:spAutoFit/>
          </a:bodyPr>
          <a:lstStyle/>
          <a:p>
            <a:pPr algn="l">
              <a:lnSpc>
                <a:spcPts val="8399"/>
              </a:lnSpc>
            </a:pPr>
            <a:r>
              <a:rPr lang="en-US" sz="6999">
                <a:solidFill>
                  <a:srgbClr val="000000"/>
                </a:solidFill>
                <a:latin typeface="Times New Roman Bold"/>
              </a:rPr>
              <a:t>SECURITY</a:t>
            </a:r>
          </a:p>
        </p:txBody>
      </p:sp>
      <p:grpSp>
        <p:nvGrpSpPr>
          <p:cNvPr id="11" name="Group 11"/>
          <p:cNvGrpSpPr/>
          <p:nvPr/>
        </p:nvGrpSpPr>
        <p:grpSpPr>
          <a:xfrm>
            <a:off x="6362691" y="9824032"/>
            <a:ext cx="5562618" cy="216024"/>
            <a:chOff x="0" y="0"/>
            <a:chExt cx="7416824" cy="288032"/>
          </a:xfrm>
        </p:grpSpPr>
        <p:sp>
          <p:nvSpPr>
            <p:cNvPr id="12" name="Freeform 12"/>
            <p:cNvSpPr/>
            <p:nvPr/>
          </p:nvSpPr>
          <p:spPr>
            <a:xfrm>
              <a:off x="0" y="0"/>
              <a:ext cx="7416800" cy="288036"/>
            </a:xfrm>
            <a:custGeom>
              <a:avLst/>
              <a:gdLst/>
              <a:ahLst/>
              <a:cxnLst/>
              <a:rect l="l" t="t" r="r" b="b"/>
              <a:pathLst>
                <a:path w="7416800" h="288036">
                  <a:moveTo>
                    <a:pt x="0" y="144018"/>
                  </a:moveTo>
                  <a:cubicBezTo>
                    <a:pt x="0" y="64516"/>
                    <a:pt x="64516" y="0"/>
                    <a:pt x="144018" y="0"/>
                  </a:cubicBezTo>
                  <a:lnTo>
                    <a:pt x="7272782" y="0"/>
                  </a:lnTo>
                  <a:cubicBezTo>
                    <a:pt x="7352284" y="0"/>
                    <a:pt x="7416800" y="64516"/>
                    <a:pt x="7416800" y="144018"/>
                  </a:cubicBezTo>
                  <a:cubicBezTo>
                    <a:pt x="7416800" y="223520"/>
                    <a:pt x="7352284" y="288036"/>
                    <a:pt x="7272782" y="288036"/>
                  </a:cubicBezTo>
                  <a:lnTo>
                    <a:pt x="144018" y="288036"/>
                  </a:lnTo>
                  <a:cubicBezTo>
                    <a:pt x="64516" y="288036"/>
                    <a:pt x="0" y="223520"/>
                    <a:pt x="0" y="144018"/>
                  </a:cubicBezTo>
                  <a:close/>
                </a:path>
              </a:pathLst>
            </a:custGeom>
            <a:solidFill>
              <a:srgbClr val="292929"/>
            </a:solidFill>
          </p:spPr>
        </p:sp>
      </p:grpSp>
      <p:sp>
        <p:nvSpPr>
          <p:cNvPr id="13" name="Freeform 13"/>
          <p:cNvSpPr/>
          <p:nvPr/>
        </p:nvSpPr>
        <p:spPr>
          <a:xfrm>
            <a:off x="19081104" y="877026"/>
            <a:ext cx="14797644" cy="7992888"/>
          </a:xfrm>
          <a:custGeom>
            <a:avLst/>
            <a:gdLst/>
            <a:ahLst/>
            <a:cxnLst/>
            <a:rect l="l" t="t" r="r" b="b"/>
            <a:pathLst>
              <a:path w="14797644" h="7992888">
                <a:moveTo>
                  <a:pt x="0" y="0"/>
                </a:moveTo>
                <a:lnTo>
                  <a:pt x="14797644" y="0"/>
                </a:lnTo>
                <a:lnTo>
                  <a:pt x="14797644" y="7992888"/>
                </a:lnTo>
                <a:lnTo>
                  <a:pt x="0" y="79928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0"/>
            <a:stretch>
              <a:fillRect/>
            </a:stretch>
          </a:blipFill>
        </p:spPr>
      </p:sp>
    </p:spTree>
  </p:cSld>
  <p:clrMapOvr>
    <a:masterClrMapping/>
  </p:clrMapOvr>
  <p:transition>
    <p:fade/>
  </p:transition>
  <p:timing>
    <p:tnLst>
      <p:par>
        <p:cTn id="1" dur="indefinite" restart="never" nodeType="tmRoot">
          <p:childTnLst>
            <p:video>
              <p:cMediaNode vol="100000">
                <p:cTn id="2" fill="hold" display="0">
                  <p:stCondLst>
                    <p:cond delay="indefinite"/>
                  </p:stCondLst>
                </p:cTn>
                <p:tgtEl>
                  <p:spTgt spid="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6978" y="3739342"/>
            <a:ext cx="18396618" cy="6586545"/>
          </a:xfrm>
          <a:custGeom>
            <a:avLst/>
            <a:gdLst/>
            <a:ahLst/>
            <a:cxnLst/>
            <a:rect l="l" t="t" r="r" b="b"/>
            <a:pathLst>
              <a:path w="18396618" h="6586545">
                <a:moveTo>
                  <a:pt x="0" y="0"/>
                </a:moveTo>
                <a:lnTo>
                  <a:pt x="18396618" y="0"/>
                </a:lnTo>
                <a:lnTo>
                  <a:pt x="18396618" y="6586546"/>
                </a:lnTo>
                <a:lnTo>
                  <a:pt x="0" y="6586546"/>
                </a:lnTo>
                <a:lnTo>
                  <a:pt x="0" y="0"/>
                </a:lnTo>
                <a:close/>
              </a:path>
            </a:pathLst>
          </a:custGeom>
          <a:blipFill>
            <a:blip r:embed="rId2"/>
            <a:stretch>
              <a:fillRect t="-98977" b="-80328"/>
            </a:stretch>
          </a:blipFill>
        </p:spPr>
      </p:sp>
      <p:grpSp>
        <p:nvGrpSpPr>
          <p:cNvPr id="3" name="Group 3"/>
          <p:cNvGrpSpPr/>
          <p:nvPr/>
        </p:nvGrpSpPr>
        <p:grpSpPr>
          <a:xfrm>
            <a:off x="-26979" y="-10347630"/>
            <a:ext cx="18396620" cy="10287000"/>
            <a:chOff x="0" y="0"/>
            <a:chExt cx="24528826" cy="13716000"/>
          </a:xfrm>
        </p:grpSpPr>
        <p:sp>
          <p:nvSpPr>
            <p:cNvPr id="4" name="Freeform 4"/>
            <p:cNvSpPr/>
            <p:nvPr/>
          </p:nvSpPr>
          <p:spPr>
            <a:xfrm>
              <a:off x="0" y="0"/>
              <a:ext cx="24528780" cy="13716000"/>
            </a:xfrm>
            <a:custGeom>
              <a:avLst/>
              <a:gdLst/>
              <a:ahLst/>
              <a:cxnLst/>
              <a:rect l="l" t="t" r="r" b="b"/>
              <a:pathLst>
                <a:path w="24528780" h="13716000">
                  <a:moveTo>
                    <a:pt x="0" y="0"/>
                  </a:moveTo>
                  <a:lnTo>
                    <a:pt x="24528780" y="0"/>
                  </a:lnTo>
                  <a:lnTo>
                    <a:pt x="24528780" y="13716000"/>
                  </a:lnTo>
                  <a:lnTo>
                    <a:pt x="0" y="13716000"/>
                  </a:lnTo>
                  <a:close/>
                </a:path>
              </a:pathLst>
            </a:custGeom>
            <a:solidFill>
              <a:srgbClr val="FFFFFF"/>
            </a:solidFill>
          </p:spPr>
        </p:sp>
      </p:grpSp>
      <p:sp>
        <p:nvSpPr>
          <p:cNvPr id="5" name="Freeform 5" descr="A black and white apple logo  Description automatically generated"/>
          <p:cNvSpPr/>
          <p:nvPr/>
        </p:nvSpPr>
        <p:spPr>
          <a:xfrm>
            <a:off x="2663280" y="-10389756"/>
            <a:ext cx="7104789" cy="3996444"/>
          </a:xfrm>
          <a:custGeom>
            <a:avLst/>
            <a:gdLst/>
            <a:ahLst/>
            <a:cxnLst/>
            <a:rect l="l" t="t" r="r" b="b"/>
            <a:pathLst>
              <a:path w="7104789" h="3996444">
                <a:moveTo>
                  <a:pt x="0" y="0"/>
                </a:moveTo>
                <a:lnTo>
                  <a:pt x="7104789" y="0"/>
                </a:lnTo>
                <a:lnTo>
                  <a:pt x="7104789" y="3996444"/>
                </a:lnTo>
                <a:lnTo>
                  <a:pt x="0" y="3996444"/>
                </a:lnTo>
                <a:lnTo>
                  <a:pt x="0" y="0"/>
                </a:lnTo>
                <a:close/>
              </a:path>
            </a:pathLst>
          </a:custGeom>
          <a:blipFill>
            <a:blip r:embed="rId3"/>
            <a:stretch>
              <a:fillRect/>
            </a:stretch>
          </a:blipFill>
        </p:spPr>
      </p:sp>
      <p:sp>
        <p:nvSpPr>
          <p:cNvPr id="6" name="TextBox 6"/>
          <p:cNvSpPr txBox="1"/>
          <p:nvPr/>
        </p:nvSpPr>
        <p:spPr>
          <a:xfrm>
            <a:off x="7903292" y="-9306489"/>
            <a:ext cx="8890128" cy="2131844"/>
          </a:xfrm>
          <a:prstGeom prst="rect">
            <a:avLst/>
          </a:prstGeom>
        </p:spPr>
        <p:txBody>
          <a:bodyPr lIns="0" tIns="0" rIns="0" bIns="0" rtlCol="0" anchor="t">
            <a:spAutoFit/>
          </a:bodyPr>
          <a:lstStyle/>
          <a:p>
            <a:pPr algn="l">
              <a:lnSpc>
                <a:spcPts val="14400"/>
              </a:lnSpc>
            </a:pPr>
            <a:r>
              <a:rPr lang="en-US" sz="12000">
                <a:solidFill>
                  <a:srgbClr val="000000"/>
                </a:solidFill>
                <a:latin typeface="Arial"/>
              </a:rPr>
              <a:t>TÊN NHÓM</a:t>
            </a:r>
          </a:p>
        </p:txBody>
      </p:sp>
      <p:grpSp>
        <p:nvGrpSpPr>
          <p:cNvPr id="7" name="Group 7"/>
          <p:cNvGrpSpPr/>
          <p:nvPr/>
        </p:nvGrpSpPr>
        <p:grpSpPr>
          <a:xfrm>
            <a:off x="7454976" y="10125302"/>
            <a:ext cx="3378048" cy="108012"/>
            <a:chOff x="0" y="0"/>
            <a:chExt cx="4504064" cy="144016"/>
          </a:xfrm>
        </p:grpSpPr>
        <p:sp>
          <p:nvSpPr>
            <p:cNvPr id="8" name="Freeform 8"/>
            <p:cNvSpPr/>
            <p:nvPr/>
          </p:nvSpPr>
          <p:spPr>
            <a:xfrm>
              <a:off x="0" y="0"/>
              <a:ext cx="4504055" cy="144018"/>
            </a:xfrm>
            <a:custGeom>
              <a:avLst/>
              <a:gdLst/>
              <a:ahLst/>
              <a:cxnLst/>
              <a:rect l="l" t="t" r="r" b="b"/>
              <a:pathLst>
                <a:path w="4504055" h="144018">
                  <a:moveTo>
                    <a:pt x="0" y="72009"/>
                  </a:moveTo>
                  <a:cubicBezTo>
                    <a:pt x="0" y="32258"/>
                    <a:pt x="32258" y="0"/>
                    <a:pt x="72009" y="0"/>
                  </a:cubicBezTo>
                  <a:lnTo>
                    <a:pt x="4432046" y="0"/>
                  </a:lnTo>
                  <a:cubicBezTo>
                    <a:pt x="4471797" y="0"/>
                    <a:pt x="4504055" y="32258"/>
                    <a:pt x="4504055" y="72009"/>
                  </a:cubicBezTo>
                  <a:cubicBezTo>
                    <a:pt x="4504055" y="111760"/>
                    <a:pt x="4471797" y="144018"/>
                    <a:pt x="4432046" y="144018"/>
                  </a:cubicBezTo>
                  <a:lnTo>
                    <a:pt x="72009" y="144018"/>
                  </a:lnTo>
                  <a:cubicBezTo>
                    <a:pt x="32258" y="144018"/>
                    <a:pt x="0" y="111760"/>
                    <a:pt x="0" y="72009"/>
                  </a:cubicBezTo>
                  <a:close/>
                </a:path>
              </a:pathLst>
            </a:custGeom>
            <a:solidFill>
              <a:srgbClr val="FFFFFF"/>
            </a:solidFill>
          </p:spPr>
        </p:sp>
      </p:grpSp>
      <p:grpSp>
        <p:nvGrpSpPr>
          <p:cNvPr id="9" name="Group 9"/>
          <p:cNvGrpSpPr/>
          <p:nvPr/>
        </p:nvGrpSpPr>
        <p:grpSpPr>
          <a:xfrm>
            <a:off x="6160168" y="2409537"/>
            <a:ext cx="5967663" cy="1113783"/>
            <a:chOff x="0" y="0"/>
            <a:chExt cx="7956884" cy="1485044"/>
          </a:xfrm>
        </p:grpSpPr>
        <p:sp>
          <p:nvSpPr>
            <p:cNvPr id="10" name="Freeform 10"/>
            <p:cNvSpPr/>
            <p:nvPr/>
          </p:nvSpPr>
          <p:spPr>
            <a:xfrm>
              <a:off x="0" y="0"/>
              <a:ext cx="7956931" cy="1485011"/>
            </a:xfrm>
            <a:custGeom>
              <a:avLst/>
              <a:gdLst/>
              <a:ahLst/>
              <a:cxnLst/>
              <a:rect l="l" t="t" r="r" b="b"/>
              <a:pathLst>
                <a:path w="7956931" h="1485011">
                  <a:moveTo>
                    <a:pt x="0" y="345313"/>
                  </a:moveTo>
                  <a:cubicBezTo>
                    <a:pt x="0" y="154559"/>
                    <a:pt x="154559" y="0"/>
                    <a:pt x="345313" y="0"/>
                  </a:cubicBezTo>
                  <a:lnTo>
                    <a:pt x="7611618" y="0"/>
                  </a:lnTo>
                  <a:cubicBezTo>
                    <a:pt x="7802373" y="0"/>
                    <a:pt x="7956931" y="154559"/>
                    <a:pt x="7956931" y="345313"/>
                  </a:cubicBezTo>
                  <a:lnTo>
                    <a:pt x="7956931" y="1139698"/>
                  </a:lnTo>
                  <a:cubicBezTo>
                    <a:pt x="7956931" y="1330452"/>
                    <a:pt x="7802373" y="1485011"/>
                    <a:pt x="7611618" y="1485011"/>
                  </a:cubicBezTo>
                  <a:lnTo>
                    <a:pt x="345313" y="1485011"/>
                  </a:lnTo>
                  <a:cubicBezTo>
                    <a:pt x="154559" y="1485011"/>
                    <a:pt x="0" y="1330452"/>
                    <a:pt x="0" y="1139698"/>
                  </a:cubicBezTo>
                  <a:close/>
                </a:path>
              </a:pathLst>
            </a:custGeom>
            <a:solidFill>
              <a:srgbClr val="292929"/>
            </a:solidFill>
          </p:spPr>
        </p:sp>
      </p:grpSp>
      <p:sp>
        <p:nvSpPr>
          <p:cNvPr id="11" name="TextBox 11"/>
          <p:cNvSpPr txBox="1"/>
          <p:nvPr/>
        </p:nvSpPr>
        <p:spPr>
          <a:xfrm>
            <a:off x="7014443" y="2566798"/>
            <a:ext cx="4286118" cy="723900"/>
          </a:xfrm>
          <a:prstGeom prst="rect">
            <a:avLst/>
          </a:prstGeom>
        </p:spPr>
        <p:txBody>
          <a:bodyPr lIns="0" tIns="0" rIns="0" bIns="0" rtlCol="0" anchor="t">
            <a:spAutoFit/>
          </a:bodyPr>
          <a:lstStyle/>
          <a:p>
            <a:pPr algn="ctr">
              <a:lnSpc>
                <a:spcPts val="5759"/>
              </a:lnSpc>
            </a:pPr>
            <a:r>
              <a:rPr lang="en-US" sz="4800" spc="44">
                <a:solidFill>
                  <a:srgbClr val="FFFFFF"/>
                </a:solidFill>
                <a:latin typeface="TT Rounds Condensed Bold"/>
              </a:rPr>
              <a:t>GROUP 9</a:t>
            </a:r>
          </a:p>
        </p:txBody>
      </p:sp>
      <p:grpSp>
        <p:nvGrpSpPr>
          <p:cNvPr id="12" name="Group 12"/>
          <p:cNvGrpSpPr/>
          <p:nvPr/>
        </p:nvGrpSpPr>
        <p:grpSpPr>
          <a:xfrm>
            <a:off x="7091772" y="161699"/>
            <a:ext cx="4131459" cy="600690"/>
            <a:chOff x="0" y="0"/>
            <a:chExt cx="5508612" cy="800920"/>
          </a:xfrm>
        </p:grpSpPr>
        <p:sp>
          <p:nvSpPr>
            <p:cNvPr id="13" name="Freeform 13"/>
            <p:cNvSpPr/>
            <p:nvPr/>
          </p:nvSpPr>
          <p:spPr>
            <a:xfrm>
              <a:off x="0" y="0"/>
              <a:ext cx="5508625" cy="800862"/>
            </a:xfrm>
            <a:custGeom>
              <a:avLst/>
              <a:gdLst/>
              <a:ahLst/>
              <a:cxnLst/>
              <a:rect l="l" t="t" r="r" b="b"/>
              <a:pathLst>
                <a:path w="5508625" h="800862">
                  <a:moveTo>
                    <a:pt x="0" y="400431"/>
                  </a:moveTo>
                  <a:cubicBezTo>
                    <a:pt x="0" y="179324"/>
                    <a:pt x="179324" y="0"/>
                    <a:pt x="400431" y="0"/>
                  </a:cubicBezTo>
                  <a:lnTo>
                    <a:pt x="5108194" y="0"/>
                  </a:lnTo>
                  <a:cubicBezTo>
                    <a:pt x="5329301" y="0"/>
                    <a:pt x="5508625" y="179324"/>
                    <a:pt x="5508625" y="400431"/>
                  </a:cubicBezTo>
                  <a:cubicBezTo>
                    <a:pt x="5508625" y="621538"/>
                    <a:pt x="5329301" y="800862"/>
                    <a:pt x="5108194" y="800862"/>
                  </a:cubicBezTo>
                  <a:lnTo>
                    <a:pt x="400431" y="800862"/>
                  </a:lnTo>
                  <a:cubicBezTo>
                    <a:pt x="179324" y="800862"/>
                    <a:pt x="0" y="621665"/>
                    <a:pt x="0" y="400431"/>
                  </a:cubicBezTo>
                  <a:close/>
                </a:path>
              </a:pathLst>
            </a:custGeom>
            <a:solidFill>
              <a:srgbClr val="404040"/>
            </a:solidFill>
          </p:spPr>
        </p:sp>
      </p:grpSp>
      <p:sp>
        <p:nvSpPr>
          <p:cNvPr id="14" name="TextBox 14"/>
          <p:cNvSpPr txBox="1"/>
          <p:nvPr/>
        </p:nvSpPr>
        <p:spPr>
          <a:xfrm>
            <a:off x="-17011476" y="2537914"/>
            <a:ext cx="10294284" cy="601057"/>
          </a:xfrm>
          <a:prstGeom prst="rect">
            <a:avLst/>
          </a:prstGeom>
        </p:spPr>
        <p:txBody>
          <a:bodyPr lIns="0" tIns="0" rIns="0" bIns="0" rtlCol="0" anchor="t">
            <a:spAutoFit/>
          </a:bodyPr>
          <a:lstStyle/>
          <a:p>
            <a:pPr algn="ctr">
              <a:lnSpc>
                <a:spcPts val="4320"/>
              </a:lnSpc>
            </a:pPr>
            <a:r>
              <a:rPr lang="en-US" sz="3600">
                <a:solidFill>
                  <a:srgbClr val="FFFFFF"/>
                </a:solidFill>
                <a:latin typeface="Bree Serif"/>
              </a:rPr>
              <a:t>Phân tích văn bản “Vợ Nhặt”</a:t>
            </a:r>
          </a:p>
        </p:txBody>
      </p:sp>
      <p:sp>
        <p:nvSpPr>
          <p:cNvPr id="15" name="TextBox 15"/>
          <p:cNvSpPr txBox="1"/>
          <p:nvPr/>
        </p:nvSpPr>
        <p:spPr>
          <a:xfrm>
            <a:off x="24141096" y="1502970"/>
            <a:ext cx="10294284" cy="906632"/>
          </a:xfrm>
          <a:prstGeom prst="rect">
            <a:avLst/>
          </a:prstGeom>
        </p:spPr>
        <p:txBody>
          <a:bodyPr lIns="0" tIns="0" rIns="0" bIns="0" rtlCol="0" anchor="t">
            <a:spAutoFit/>
          </a:bodyPr>
          <a:lstStyle/>
          <a:p>
            <a:pPr algn="ctr">
              <a:lnSpc>
                <a:spcPts val="6480"/>
              </a:lnSpc>
            </a:pPr>
            <a:r>
              <a:rPr lang="en-US" sz="5400">
                <a:solidFill>
                  <a:srgbClr val="FFFFFF"/>
                </a:solidFill>
                <a:latin typeface="Arimo"/>
              </a:rPr>
              <a:t>NGỮ VĂN</a:t>
            </a:r>
          </a:p>
        </p:txBody>
      </p:sp>
      <p:sp>
        <p:nvSpPr>
          <p:cNvPr id="16" name="Freeform 16"/>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4"/>
            <a:stretch>
              <a:fillRect/>
            </a:stretch>
          </a:blipFill>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29766" y="458733"/>
            <a:ext cx="2110987" cy="1139933"/>
          </a:xfrm>
          <a:custGeom>
            <a:avLst/>
            <a:gdLst/>
            <a:ahLst/>
            <a:cxnLst/>
            <a:rect l="l" t="t" r="r" b="b"/>
            <a:pathLst>
              <a:path w="2110987" h="1139933">
                <a:moveTo>
                  <a:pt x="0" y="0"/>
                </a:moveTo>
                <a:lnTo>
                  <a:pt x="2110987" y="0"/>
                </a:lnTo>
                <a:lnTo>
                  <a:pt x="2110987" y="1139934"/>
                </a:lnTo>
                <a:lnTo>
                  <a:pt x="0" y="1139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17403" y="4113992"/>
            <a:ext cx="2059016" cy="2059016"/>
          </a:xfrm>
          <a:custGeom>
            <a:avLst/>
            <a:gdLst/>
            <a:ahLst/>
            <a:cxnLst/>
            <a:rect l="l" t="t" r="r" b="b"/>
            <a:pathLst>
              <a:path w="2059016" h="2059016">
                <a:moveTo>
                  <a:pt x="0" y="0"/>
                </a:moveTo>
                <a:lnTo>
                  <a:pt x="2059015" y="0"/>
                </a:lnTo>
                <a:lnTo>
                  <a:pt x="2059015" y="2059016"/>
                </a:lnTo>
                <a:lnTo>
                  <a:pt x="0" y="20590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825477" y="4125223"/>
            <a:ext cx="2059016" cy="2047785"/>
          </a:xfrm>
          <a:custGeom>
            <a:avLst/>
            <a:gdLst/>
            <a:ahLst/>
            <a:cxnLst/>
            <a:rect l="l" t="t" r="r" b="b"/>
            <a:pathLst>
              <a:path w="2059016" h="2047785">
                <a:moveTo>
                  <a:pt x="0" y="0"/>
                </a:moveTo>
                <a:lnTo>
                  <a:pt x="2059016" y="0"/>
                </a:lnTo>
                <a:lnTo>
                  <a:pt x="2059016" y="2047785"/>
                </a:lnTo>
                <a:lnTo>
                  <a:pt x="0" y="20477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143737" y="4125223"/>
            <a:ext cx="2067141" cy="2067141"/>
          </a:xfrm>
          <a:custGeom>
            <a:avLst/>
            <a:gdLst/>
            <a:ahLst/>
            <a:cxnLst/>
            <a:rect l="l" t="t" r="r" b="b"/>
            <a:pathLst>
              <a:path w="2067141" h="2067141">
                <a:moveTo>
                  <a:pt x="0" y="0"/>
                </a:moveTo>
                <a:lnTo>
                  <a:pt x="2067141" y="0"/>
                </a:lnTo>
                <a:lnTo>
                  <a:pt x="2067141" y="2067141"/>
                </a:lnTo>
                <a:lnTo>
                  <a:pt x="0" y="20671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081261" y="4125223"/>
            <a:ext cx="2057395" cy="2171914"/>
          </a:xfrm>
          <a:custGeom>
            <a:avLst/>
            <a:gdLst/>
            <a:ahLst/>
            <a:cxnLst/>
            <a:rect l="l" t="t" r="r" b="b"/>
            <a:pathLst>
              <a:path w="2057395" h="2171914">
                <a:moveTo>
                  <a:pt x="0" y="0"/>
                </a:moveTo>
                <a:lnTo>
                  <a:pt x="2057395" y="0"/>
                </a:lnTo>
                <a:lnTo>
                  <a:pt x="2057395" y="2171914"/>
                </a:lnTo>
                <a:lnTo>
                  <a:pt x="0" y="21719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2996538" y="725759"/>
            <a:ext cx="3996266" cy="596357"/>
          </a:xfrm>
          <a:prstGeom prst="rect">
            <a:avLst/>
          </a:prstGeom>
        </p:spPr>
        <p:txBody>
          <a:bodyPr lIns="0" tIns="0" rIns="0" bIns="0" rtlCol="0" anchor="t">
            <a:spAutoFit/>
          </a:bodyPr>
          <a:lstStyle/>
          <a:p>
            <a:pPr algn="ctr">
              <a:lnSpc>
                <a:spcPts val="4620"/>
              </a:lnSpc>
              <a:spcBef>
                <a:spcPct val="0"/>
              </a:spcBef>
            </a:pPr>
            <a:r>
              <a:rPr lang="en-US" sz="3850" spc="36">
                <a:solidFill>
                  <a:srgbClr val="FFFFFF"/>
                </a:solidFill>
                <a:latin typeface="Bree Serif"/>
              </a:rPr>
              <a:t>Group’s members </a:t>
            </a:r>
          </a:p>
        </p:txBody>
      </p:sp>
      <p:sp>
        <p:nvSpPr>
          <p:cNvPr id="8" name="TextBox 8"/>
          <p:cNvSpPr txBox="1"/>
          <p:nvPr/>
        </p:nvSpPr>
        <p:spPr>
          <a:xfrm>
            <a:off x="1806875" y="2950662"/>
            <a:ext cx="2480072" cy="914400"/>
          </a:xfrm>
          <a:prstGeom prst="rect">
            <a:avLst/>
          </a:prstGeom>
        </p:spPr>
        <p:txBody>
          <a:bodyPr lIns="0" tIns="0" rIns="0" bIns="0" rtlCol="0" anchor="t">
            <a:spAutoFit/>
          </a:bodyPr>
          <a:lstStyle/>
          <a:p>
            <a:pPr algn="ctr">
              <a:lnSpc>
                <a:spcPts val="3600"/>
              </a:lnSpc>
            </a:pPr>
            <a:r>
              <a:rPr lang="en-US" sz="3000" spc="27">
                <a:solidFill>
                  <a:srgbClr val="FFFFFF"/>
                </a:solidFill>
                <a:latin typeface="Bree Serif"/>
              </a:rPr>
              <a:t>522H0172</a:t>
            </a:r>
          </a:p>
          <a:p>
            <a:pPr algn="ctr">
              <a:lnSpc>
                <a:spcPts val="3600"/>
              </a:lnSpc>
              <a:spcBef>
                <a:spcPct val="0"/>
              </a:spcBef>
            </a:pPr>
            <a:r>
              <a:rPr lang="en-US" sz="3000" spc="28">
                <a:solidFill>
                  <a:srgbClr val="FFFFFF"/>
                </a:solidFill>
                <a:latin typeface="Bree Serif"/>
              </a:rPr>
              <a:t>Vũ Minh Quân</a:t>
            </a:r>
          </a:p>
        </p:txBody>
      </p:sp>
      <p:sp>
        <p:nvSpPr>
          <p:cNvPr id="9" name="TextBox 9"/>
          <p:cNvSpPr txBox="1"/>
          <p:nvPr/>
        </p:nvSpPr>
        <p:spPr>
          <a:xfrm>
            <a:off x="13873048" y="6574693"/>
            <a:ext cx="2473821" cy="914400"/>
          </a:xfrm>
          <a:prstGeom prst="rect">
            <a:avLst/>
          </a:prstGeom>
        </p:spPr>
        <p:txBody>
          <a:bodyPr lIns="0" tIns="0" rIns="0" bIns="0" rtlCol="0" anchor="t">
            <a:spAutoFit/>
          </a:bodyPr>
          <a:lstStyle/>
          <a:p>
            <a:pPr algn="ctr">
              <a:lnSpc>
                <a:spcPts val="3600"/>
              </a:lnSpc>
            </a:pPr>
            <a:r>
              <a:rPr lang="en-US" sz="3000" spc="27">
                <a:solidFill>
                  <a:srgbClr val="FFFFFF"/>
                </a:solidFill>
                <a:latin typeface="Bree Serif"/>
              </a:rPr>
              <a:t>522H0165</a:t>
            </a:r>
          </a:p>
          <a:p>
            <a:pPr algn="ctr">
              <a:lnSpc>
                <a:spcPts val="3600"/>
              </a:lnSpc>
              <a:spcBef>
                <a:spcPct val="0"/>
              </a:spcBef>
            </a:pPr>
            <a:r>
              <a:rPr lang="en-US" sz="3000" spc="28">
                <a:solidFill>
                  <a:srgbClr val="FFFFFF"/>
                </a:solidFill>
                <a:latin typeface="Bree Serif"/>
              </a:rPr>
              <a:t>Trần Thiên Ân</a:t>
            </a:r>
          </a:p>
        </p:txBody>
      </p:sp>
      <p:sp>
        <p:nvSpPr>
          <p:cNvPr id="10" name="TextBox 10"/>
          <p:cNvSpPr txBox="1"/>
          <p:nvPr/>
        </p:nvSpPr>
        <p:spPr>
          <a:xfrm>
            <a:off x="5015991" y="6574693"/>
            <a:ext cx="3677989" cy="914400"/>
          </a:xfrm>
          <a:prstGeom prst="rect">
            <a:avLst/>
          </a:prstGeom>
        </p:spPr>
        <p:txBody>
          <a:bodyPr lIns="0" tIns="0" rIns="0" bIns="0" rtlCol="0" anchor="t">
            <a:spAutoFit/>
          </a:bodyPr>
          <a:lstStyle/>
          <a:p>
            <a:pPr algn="ctr">
              <a:lnSpc>
                <a:spcPts val="3600"/>
              </a:lnSpc>
            </a:pPr>
            <a:r>
              <a:rPr lang="en-US" sz="3000" spc="27">
                <a:solidFill>
                  <a:srgbClr val="FFFFFF"/>
                </a:solidFill>
                <a:latin typeface="Bree Serif"/>
              </a:rPr>
              <a:t>522H0102</a:t>
            </a:r>
          </a:p>
          <a:p>
            <a:pPr algn="ctr">
              <a:lnSpc>
                <a:spcPts val="3600"/>
              </a:lnSpc>
              <a:spcBef>
                <a:spcPct val="0"/>
              </a:spcBef>
            </a:pPr>
            <a:r>
              <a:rPr lang="en-US" sz="3000" spc="28">
                <a:solidFill>
                  <a:srgbClr val="FFFFFF"/>
                </a:solidFill>
                <a:latin typeface="Bree Serif"/>
              </a:rPr>
              <a:t>Hoàng Tử Đăng Khoa</a:t>
            </a:r>
          </a:p>
        </p:txBody>
      </p:sp>
      <p:sp>
        <p:nvSpPr>
          <p:cNvPr id="11" name="TextBox 11"/>
          <p:cNvSpPr txBox="1"/>
          <p:nvPr/>
        </p:nvSpPr>
        <p:spPr>
          <a:xfrm>
            <a:off x="9005608" y="2950662"/>
            <a:ext cx="4343400" cy="914400"/>
          </a:xfrm>
          <a:prstGeom prst="rect">
            <a:avLst/>
          </a:prstGeom>
        </p:spPr>
        <p:txBody>
          <a:bodyPr lIns="0" tIns="0" rIns="0" bIns="0" rtlCol="0" anchor="t">
            <a:spAutoFit/>
          </a:bodyPr>
          <a:lstStyle/>
          <a:p>
            <a:pPr algn="ctr">
              <a:lnSpc>
                <a:spcPts val="3600"/>
              </a:lnSpc>
            </a:pPr>
            <a:r>
              <a:rPr lang="en-US" sz="3000" spc="27">
                <a:solidFill>
                  <a:srgbClr val="FFFFFF"/>
                </a:solidFill>
                <a:latin typeface="Bree Serif"/>
              </a:rPr>
              <a:t>522H0120</a:t>
            </a:r>
          </a:p>
          <a:p>
            <a:pPr algn="ctr">
              <a:lnSpc>
                <a:spcPts val="3600"/>
              </a:lnSpc>
              <a:spcBef>
                <a:spcPct val="0"/>
              </a:spcBef>
            </a:pPr>
            <a:r>
              <a:rPr lang="en-US" sz="3000" spc="28">
                <a:solidFill>
                  <a:srgbClr val="FFFFFF"/>
                </a:solidFill>
                <a:latin typeface="Bree Serif"/>
              </a:rPr>
              <a:t>Nguyễn Đình Việt Hoàng</a:t>
            </a:r>
          </a:p>
        </p:txBody>
      </p:sp>
      <p:grpSp>
        <p:nvGrpSpPr>
          <p:cNvPr id="12" name="Group 12"/>
          <p:cNvGrpSpPr/>
          <p:nvPr/>
        </p:nvGrpSpPr>
        <p:grpSpPr>
          <a:xfrm>
            <a:off x="6957625" y="9857293"/>
            <a:ext cx="4095966" cy="47625"/>
            <a:chOff x="0" y="0"/>
            <a:chExt cx="5461288" cy="63500"/>
          </a:xfrm>
        </p:grpSpPr>
        <p:sp>
          <p:nvSpPr>
            <p:cNvPr id="13" name="Freeform 13"/>
            <p:cNvSpPr/>
            <p:nvPr/>
          </p:nvSpPr>
          <p:spPr>
            <a:xfrm>
              <a:off x="0" y="0"/>
              <a:ext cx="5461254" cy="63502"/>
            </a:xfrm>
            <a:custGeom>
              <a:avLst/>
              <a:gdLst/>
              <a:ahLst/>
              <a:cxnLst/>
              <a:rect l="l" t="t" r="r" b="b"/>
              <a:pathLst>
                <a:path w="5461254" h="63502">
                  <a:moveTo>
                    <a:pt x="0" y="31751"/>
                  </a:moveTo>
                  <a:cubicBezTo>
                    <a:pt x="0" y="14200"/>
                    <a:pt x="20447" y="0"/>
                    <a:pt x="45720" y="0"/>
                  </a:cubicBezTo>
                  <a:lnTo>
                    <a:pt x="5415534" y="0"/>
                  </a:lnTo>
                  <a:cubicBezTo>
                    <a:pt x="5440807" y="0"/>
                    <a:pt x="5461254" y="14200"/>
                    <a:pt x="5461254" y="31751"/>
                  </a:cubicBezTo>
                  <a:cubicBezTo>
                    <a:pt x="5461254" y="49302"/>
                    <a:pt x="5440807" y="63502"/>
                    <a:pt x="5415534" y="63502"/>
                  </a:cubicBezTo>
                  <a:lnTo>
                    <a:pt x="45720" y="63502"/>
                  </a:lnTo>
                  <a:cubicBezTo>
                    <a:pt x="20447" y="63502"/>
                    <a:pt x="0" y="49302"/>
                    <a:pt x="0" y="31751"/>
                  </a:cubicBezTo>
                  <a:close/>
                </a:path>
              </a:pathLst>
            </a:custGeom>
            <a:solidFill>
              <a:srgbClr val="FFFFFF"/>
            </a:solidFill>
          </p:spPr>
        </p:sp>
      </p:grpSp>
      <p:sp>
        <p:nvSpPr>
          <p:cNvPr id="14" name="Freeform 14"/>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6978" y="3523581"/>
            <a:ext cx="18396618" cy="6802308"/>
          </a:xfrm>
          <a:custGeom>
            <a:avLst/>
            <a:gdLst/>
            <a:ahLst/>
            <a:cxnLst/>
            <a:rect l="l" t="t" r="r" b="b"/>
            <a:pathLst>
              <a:path w="18396618" h="6802308">
                <a:moveTo>
                  <a:pt x="0" y="0"/>
                </a:moveTo>
                <a:lnTo>
                  <a:pt x="18396618" y="0"/>
                </a:lnTo>
                <a:lnTo>
                  <a:pt x="18396618" y="6802308"/>
                </a:lnTo>
                <a:lnTo>
                  <a:pt x="0" y="6802308"/>
                </a:lnTo>
                <a:lnTo>
                  <a:pt x="0" y="0"/>
                </a:lnTo>
                <a:close/>
              </a:path>
            </a:pathLst>
          </a:custGeom>
          <a:blipFill>
            <a:blip r:embed="rId2"/>
            <a:stretch>
              <a:fillRect t="-111488" b="-58957"/>
            </a:stretch>
          </a:blipFill>
        </p:spPr>
      </p:sp>
      <p:sp>
        <p:nvSpPr>
          <p:cNvPr id="3" name="Freeform 3"/>
          <p:cNvSpPr/>
          <p:nvPr/>
        </p:nvSpPr>
        <p:spPr>
          <a:xfrm>
            <a:off x="1475148" y="11250206"/>
            <a:ext cx="3159714" cy="3159714"/>
          </a:xfrm>
          <a:custGeom>
            <a:avLst/>
            <a:gdLst/>
            <a:ahLst/>
            <a:cxnLst/>
            <a:rect l="l" t="t" r="r" b="b"/>
            <a:pathLst>
              <a:path w="3159714" h="3159714">
                <a:moveTo>
                  <a:pt x="0" y="0"/>
                </a:moveTo>
                <a:lnTo>
                  <a:pt x="3159714" y="0"/>
                </a:lnTo>
                <a:lnTo>
                  <a:pt x="3159714" y="3159714"/>
                </a:lnTo>
                <a:lnTo>
                  <a:pt x="0" y="31597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505418" y="11904260"/>
            <a:ext cx="1099170" cy="1042966"/>
            <a:chOff x="0" y="0"/>
            <a:chExt cx="1465560" cy="1390622"/>
          </a:xfrm>
        </p:grpSpPr>
        <p:sp>
          <p:nvSpPr>
            <p:cNvPr id="5" name="Freeform 5"/>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6" name="Freeform 6"/>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7" name="TextBox 7"/>
          <p:cNvSpPr txBox="1"/>
          <p:nvPr/>
        </p:nvSpPr>
        <p:spPr>
          <a:xfrm>
            <a:off x="1155062" y="13174627"/>
            <a:ext cx="3799882" cy="416391"/>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What is LSTM?</a:t>
            </a:r>
          </a:p>
        </p:txBody>
      </p:sp>
      <p:sp>
        <p:nvSpPr>
          <p:cNvPr id="8" name="Freeform 8"/>
          <p:cNvSpPr/>
          <p:nvPr/>
        </p:nvSpPr>
        <p:spPr>
          <a:xfrm>
            <a:off x="5363148" y="16019912"/>
            <a:ext cx="3159714" cy="3159714"/>
          </a:xfrm>
          <a:custGeom>
            <a:avLst/>
            <a:gdLst/>
            <a:ahLst/>
            <a:cxnLst/>
            <a:rect l="l" t="t" r="r" b="b"/>
            <a:pathLst>
              <a:path w="3159714" h="3159714">
                <a:moveTo>
                  <a:pt x="0" y="0"/>
                </a:moveTo>
                <a:lnTo>
                  <a:pt x="3159714" y="0"/>
                </a:lnTo>
                <a:lnTo>
                  <a:pt x="3159714" y="3159714"/>
                </a:lnTo>
                <a:lnTo>
                  <a:pt x="0" y="31597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6393418" y="16673966"/>
            <a:ext cx="1099170" cy="1042966"/>
            <a:chOff x="0" y="0"/>
            <a:chExt cx="1465560" cy="1390622"/>
          </a:xfrm>
        </p:grpSpPr>
        <p:sp>
          <p:nvSpPr>
            <p:cNvPr id="10" name="Freeform 10"/>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11" name="Freeform 11"/>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12" name="TextBox 12"/>
          <p:cNvSpPr txBox="1"/>
          <p:nvPr/>
        </p:nvSpPr>
        <p:spPr>
          <a:xfrm>
            <a:off x="5043062" y="17944334"/>
            <a:ext cx="3799883" cy="785723"/>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LSTM </a:t>
            </a:r>
          </a:p>
          <a:p>
            <a:pPr algn="ctr">
              <a:lnSpc>
                <a:spcPts val="2879"/>
              </a:lnSpc>
            </a:pPr>
            <a:r>
              <a:rPr lang="en-US" sz="2400">
                <a:solidFill>
                  <a:srgbClr val="000000"/>
                </a:solidFill>
                <a:latin typeface="Bree Serif"/>
              </a:rPr>
              <a:t>Architecture</a:t>
            </a:r>
          </a:p>
        </p:txBody>
      </p:sp>
      <p:sp>
        <p:nvSpPr>
          <p:cNvPr id="13" name="Freeform 13"/>
          <p:cNvSpPr/>
          <p:nvPr/>
        </p:nvSpPr>
        <p:spPr>
          <a:xfrm>
            <a:off x="9447514" y="22262634"/>
            <a:ext cx="3159714" cy="3159714"/>
          </a:xfrm>
          <a:custGeom>
            <a:avLst/>
            <a:gdLst/>
            <a:ahLst/>
            <a:cxnLst/>
            <a:rect l="l" t="t" r="r" b="b"/>
            <a:pathLst>
              <a:path w="3159714" h="3159714">
                <a:moveTo>
                  <a:pt x="0" y="0"/>
                </a:moveTo>
                <a:lnTo>
                  <a:pt x="3159715" y="0"/>
                </a:lnTo>
                <a:lnTo>
                  <a:pt x="3159715" y="3159714"/>
                </a:lnTo>
                <a:lnTo>
                  <a:pt x="0" y="31597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10477785" y="22916688"/>
            <a:ext cx="1099170" cy="1042967"/>
            <a:chOff x="0" y="0"/>
            <a:chExt cx="1465560" cy="1390622"/>
          </a:xfrm>
        </p:grpSpPr>
        <p:sp>
          <p:nvSpPr>
            <p:cNvPr id="15" name="Freeform 15"/>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16" name="Freeform 16"/>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17" name="TextBox 17"/>
          <p:cNvSpPr txBox="1"/>
          <p:nvPr/>
        </p:nvSpPr>
        <p:spPr>
          <a:xfrm>
            <a:off x="9127428" y="24187056"/>
            <a:ext cx="3799882" cy="785723"/>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The Logic </a:t>
            </a:r>
          </a:p>
          <a:p>
            <a:pPr algn="ctr">
              <a:lnSpc>
                <a:spcPts val="2879"/>
              </a:lnSpc>
            </a:pPr>
            <a:r>
              <a:rPr lang="en-US" sz="2400">
                <a:solidFill>
                  <a:srgbClr val="000000"/>
                </a:solidFill>
                <a:latin typeface="Bree Serif"/>
              </a:rPr>
              <a:t>Behind LSTM</a:t>
            </a:r>
          </a:p>
        </p:txBody>
      </p:sp>
      <p:sp>
        <p:nvSpPr>
          <p:cNvPr id="18" name="Freeform 18"/>
          <p:cNvSpPr/>
          <p:nvPr/>
        </p:nvSpPr>
        <p:spPr>
          <a:xfrm>
            <a:off x="13291914" y="29986260"/>
            <a:ext cx="3159714" cy="3159714"/>
          </a:xfrm>
          <a:custGeom>
            <a:avLst/>
            <a:gdLst/>
            <a:ahLst/>
            <a:cxnLst/>
            <a:rect l="l" t="t" r="r" b="b"/>
            <a:pathLst>
              <a:path w="3159714" h="3159714">
                <a:moveTo>
                  <a:pt x="0" y="0"/>
                </a:moveTo>
                <a:lnTo>
                  <a:pt x="3159714" y="0"/>
                </a:lnTo>
                <a:lnTo>
                  <a:pt x="3159714" y="3159714"/>
                </a:lnTo>
                <a:lnTo>
                  <a:pt x="0" y="31597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a:off x="14322184" y="30640314"/>
            <a:ext cx="1099170" cy="1042967"/>
            <a:chOff x="0" y="0"/>
            <a:chExt cx="1465560" cy="1390622"/>
          </a:xfrm>
        </p:grpSpPr>
        <p:sp>
          <p:nvSpPr>
            <p:cNvPr id="20" name="Freeform 20"/>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21" name="Freeform 21"/>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22" name="TextBox 22"/>
          <p:cNvSpPr txBox="1"/>
          <p:nvPr/>
        </p:nvSpPr>
        <p:spPr>
          <a:xfrm>
            <a:off x="12971828" y="31910682"/>
            <a:ext cx="3799883" cy="416391"/>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Forget Gate</a:t>
            </a:r>
          </a:p>
        </p:txBody>
      </p:sp>
      <p:sp>
        <p:nvSpPr>
          <p:cNvPr id="23" name="TextBox 23"/>
          <p:cNvSpPr txBox="1"/>
          <p:nvPr/>
        </p:nvSpPr>
        <p:spPr>
          <a:xfrm>
            <a:off x="4024190" y="3419472"/>
            <a:ext cx="10294284" cy="601057"/>
          </a:xfrm>
          <a:prstGeom prst="rect">
            <a:avLst/>
          </a:prstGeom>
        </p:spPr>
        <p:txBody>
          <a:bodyPr lIns="0" tIns="0" rIns="0" bIns="0" rtlCol="0" anchor="t">
            <a:spAutoFit/>
          </a:bodyPr>
          <a:lstStyle/>
          <a:p>
            <a:pPr algn="ctr">
              <a:lnSpc>
                <a:spcPts val="4320"/>
              </a:lnSpc>
            </a:pPr>
            <a:r>
              <a:rPr lang="en-US" sz="3600">
                <a:solidFill>
                  <a:srgbClr val="FFFFFF"/>
                </a:solidFill>
                <a:latin typeface="Bree Serif"/>
              </a:rPr>
              <a:t>Introduction</a:t>
            </a:r>
          </a:p>
        </p:txBody>
      </p:sp>
      <p:sp>
        <p:nvSpPr>
          <p:cNvPr id="24" name="TextBox 24"/>
          <p:cNvSpPr txBox="1"/>
          <p:nvPr/>
        </p:nvSpPr>
        <p:spPr>
          <a:xfrm>
            <a:off x="4053025" y="1433705"/>
            <a:ext cx="10294284" cy="1295400"/>
          </a:xfrm>
          <a:prstGeom prst="rect">
            <a:avLst/>
          </a:prstGeom>
        </p:spPr>
        <p:txBody>
          <a:bodyPr lIns="0" tIns="0" rIns="0" bIns="0" rtlCol="0" anchor="t">
            <a:spAutoFit/>
          </a:bodyPr>
          <a:lstStyle/>
          <a:p>
            <a:pPr algn="ctr">
              <a:lnSpc>
                <a:spcPts val="5040"/>
              </a:lnSpc>
            </a:pPr>
            <a:r>
              <a:rPr lang="en-US" sz="4200">
                <a:solidFill>
                  <a:srgbClr val="FFFFFF"/>
                </a:solidFill>
                <a:latin typeface="Arimo"/>
              </a:rPr>
              <a:t>WEB PROGRAMMING AND APPLICATION </a:t>
            </a:r>
          </a:p>
        </p:txBody>
      </p:sp>
      <p:grpSp>
        <p:nvGrpSpPr>
          <p:cNvPr id="25" name="Group 25"/>
          <p:cNvGrpSpPr/>
          <p:nvPr/>
        </p:nvGrpSpPr>
        <p:grpSpPr>
          <a:xfrm>
            <a:off x="7454976" y="-797160"/>
            <a:ext cx="3378048" cy="108012"/>
            <a:chOff x="0" y="0"/>
            <a:chExt cx="4504064" cy="144016"/>
          </a:xfrm>
        </p:grpSpPr>
        <p:sp>
          <p:nvSpPr>
            <p:cNvPr id="26" name="Freeform 26"/>
            <p:cNvSpPr/>
            <p:nvPr/>
          </p:nvSpPr>
          <p:spPr>
            <a:xfrm>
              <a:off x="0" y="0"/>
              <a:ext cx="4504055" cy="144018"/>
            </a:xfrm>
            <a:custGeom>
              <a:avLst/>
              <a:gdLst/>
              <a:ahLst/>
              <a:cxnLst/>
              <a:rect l="l" t="t" r="r" b="b"/>
              <a:pathLst>
                <a:path w="4504055" h="144018">
                  <a:moveTo>
                    <a:pt x="0" y="72009"/>
                  </a:moveTo>
                  <a:cubicBezTo>
                    <a:pt x="0" y="32258"/>
                    <a:pt x="32258" y="0"/>
                    <a:pt x="72009" y="0"/>
                  </a:cubicBezTo>
                  <a:lnTo>
                    <a:pt x="4432046" y="0"/>
                  </a:lnTo>
                  <a:cubicBezTo>
                    <a:pt x="4471797" y="0"/>
                    <a:pt x="4504055" y="32258"/>
                    <a:pt x="4504055" y="72009"/>
                  </a:cubicBezTo>
                  <a:cubicBezTo>
                    <a:pt x="4504055" y="111760"/>
                    <a:pt x="4471797" y="144018"/>
                    <a:pt x="4432046" y="144018"/>
                  </a:cubicBezTo>
                  <a:lnTo>
                    <a:pt x="72009" y="144018"/>
                  </a:lnTo>
                  <a:cubicBezTo>
                    <a:pt x="32258" y="144018"/>
                    <a:pt x="0" y="111760"/>
                    <a:pt x="0" y="72009"/>
                  </a:cubicBezTo>
                  <a:close/>
                </a:path>
              </a:pathLst>
            </a:custGeom>
            <a:solidFill>
              <a:srgbClr val="FFFFFF"/>
            </a:solidFill>
          </p:spPr>
        </p:sp>
      </p:grpSp>
      <p:sp>
        <p:nvSpPr>
          <p:cNvPr id="27" name="TextBox 27"/>
          <p:cNvSpPr txBox="1"/>
          <p:nvPr/>
        </p:nvSpPr>
        <p:spPr>
          <a:xfrm>
            <a:off x="6103092" y="-14529858"/>
            <a:ext cx="6081816" cy="712440"/>
          </a:xfrm>
          <a:prstGeom prst="rect">
            <a:avLst/>
          </a:prstGeom>
        </p:spPr>
        <p:txBody>
          <a:bodyPr lIns="0" tIns="0" rIns="0" bIns="0" rtlCol="0" anchor="t">
            <a:spAutoFit/>
          </a:bodyPr>
          <a:lstStyle/>
          <a:p>
            <a:pPr algn="ctr">
              <a:lnSpc>
                <a:spcPts val="5040"/>
              </a:lnSpc>
            </a:pPr>
            <a:r>
              <a:rPr lang="en-US" sz="4200">
                <a:solidFill>
                  <a:srgbClr val="FFFFFF"/>
                </a:solidFill>
                <a:latin typeface="Arimo Bold"/>
              </a:rPr>
              <a:t>TÊN NHÓM</a:t>
            </a:r>
          </a:p>
        </p:txBody>
      </p:sp>
      <p:sp>
        <p:nvSpPr>
          <p:cNvPr id="28" name="TextBox 28"/>
          <p:cNvSpPr txBox="1"/>
          <p:nvPr/>
        </p:nvSpPr>
        <p:spPr>
          <a:xfrm>
            <a:off x="6103092" y="-12005115"/>
            <a:ext cx="6081816" cy="712440"/>
          </a:xfrm>
          <a:prstGeom prst="rect">
            <a:avLst/>
          </a:prstGeom>
        </p:spPr>
        <p:txBody>
          <a:bodyPr lIns="0" tIns="0" rIns="0" bIns="0" rtlCol="0" anchor="t">
            <a:spAutoFit/>
          </a:bodyPr>
          <a:lstStyle/>
          <a:p>
            <a:pPr algn="ctr">
              <a:lnSpc>
                <a:spcPts val="5040"/>
              </a:lnSpc>
            </a:pPr>
            <a:r>
              <a:rPr lang="en-US" sz="4200">
                <a:solidFill>
                  <a:srgbClr val="FFFFFF"/>
                </a:solidFill>
                <a:latin typeface="Arimo Bold"/>
              </a:rPr>
              <a:t>THÀNH VIÊN NHÓM</a:t>
            </a:r>
          </a:p>
        </p:txBody>
      </p:sp>
      <p:grpSp>
        <p:nvGrpSpPr>
          <p:cNvPr id="29" name="Group 29"/>
          <p:cNvGrpSpPr/>
          <p:nvPr/>
        </p:nvGrpSpPr>
        <p:grpSpPr>
          <a:xfrm>
            <a:off x="6160168" y="-10188555"/>
            <a:ext cx="5967663" cy="1113783"/>
            <a:chOff x="0" y="0"/>
            <a:chExt cx="7956884" cy="1485044"/>
          </a:xfrm>
        </p:grpSpPr>
        <p:sp>
          <p:nvSpPr>
            <p:cNvPr id="30" name="Freeform 30"/>
            <p:cNvSpPr/>
            <p:nvPr/>
          </p:nvSpPr>
          <p:spPr>
            <a:xfrm>
              <a:off x="0" y="0"/>
              <a:ext cx="7956931" cy="1485011"/>
            </a:xfrm>
            <a:custGeom>
              <a:avLst/>
              <a:gdLst/>
              <a:ahLst/>
              <a:cxnLst/>
              <a:rect l="l" t="t" r="r" b="b"/>
              <a:pathLst>
                <a:path w="7956931" h="1485011">
                  <a:moveTo>
                    <a:pt x="0" y="345313"/>
                  </a:moveTo>
                  <a:cubicBezTo>
                    <a:pt x="0" y="154559"/>
                    <a:pt x="154559" y="0"/>
                    <a:pt x="345313" y="0"/>
                  </a:cubicBezTo>
                  <a:lnTo>
                    <a:pt x="7611618" y="0"/>
                  </a:lnTo>
                  <a:cubicBezTo>
                    <a:pt x="7802373" y="0"/>
                    <a:pt x="7956931" y="154559"/>
                    <a:pt x="7956931" y="345313"/>
                  </a:cubicBezTo>
                  <a:lnTo>
                    <a:pt x="7956931" y="1139698"/>
                  </a:lnTo>
                  <a:cubicBezTo>
                    <a:pt x="7956931" y="1330452"/>
                    <a:pt x="7802373" y="1485011"/>
                    <a:pt x="7611618" y="1485011"/>
                  </a:cubicBezTo>
                  <a:lnTo>
                    <a:pt x="345313" y="1485011"/>
                  </a:lnTo>
                  <a:cubicBezTo>
                    <a:pt x="154559" y="1485011"/>
                    <a:pt x="0" y="1330452"/>
                    <a:pt x="0" y="1139698"/>
                  </a:cubicBezTo>
                  <a:close/>
                </a:path>
              </a:pathLst>
            </a:custGeom>
            <a:solidFill>
              <a:srgbClr val="292929"/>
            </a:solidFill>
          </p:spPr>
        </p:sp>
      </p:grpSp>
      <p:grpSp>
        <p:nvGrpSpPr>
          <p:cNvPr id="31" name="Group 31"/>
          <p:cNvGrpSpPr/>
          <p:nvPr/>
        </p:nvGrpSpPr>
        <p:grpSpPr>
          <a:xfrm>
            <a:off x="6414909" y="-10045194"/>
            <a:ext cx="827061" cy="827061"/>
            <a:chOff x="0" y="0"/>
            <a:chExt cx="1102748" cy="1102748"/>
          </a:xfrm>
        </p:grpSpPr>
        <p:sp>
          <p:nvSpPr>
            <p:cNvPr id="32" name="Freeform 32"/>
            <p:cNvSpPr/>
            <p:nvPr/>
          </p:nvSpPr>
          <p:spPr>
            <a:xfrm>
              <a:off x="12700" y="12700"/>
              <a:ext cx="1077341" cy="1077341"/>
            </a:xfrm>
            <a:custGeom>
              <a:avLst/>
              <a:gdLst/>
              <a:ahLst/>
              <a:cxnLst/>
              <a:rect l="l" t="t" r="r" b="b"/>
              <a:pathLst>
                <a:path w="1077341" h="1077341">
                  <a:moveTo>
                    <a:pt x="0" y="538734"/>
                  </a:moveTo>
                  <a:cubicBezTo>
                    <a:pt x="0" y="241173"/>
                    <a:pt x="241173" y="0"/>
                    <a:pt x="538734" y="0"/>
                  </a:cubicBezTo>
                  <a:cubicBezTo>
                    <a:pt x="836295" y="0"/>
                    <a:pt x="1077341" y="241173"/>
                    <a:pt x="1077341" y="538734"/>
                  </a:cubicBezTo>
                  <a:cubicBezTo>
                    <a:pt x="1077341" y="836295"/>
                    <a:pt x="836168" y="1077341"/>
                    <a:pt x="538734" y="1077341"/>
                  </a:cubicBezTo>
                  <a:cubicBezTo>
                    <a:pt x="241300" y="1077341"/>
                    <a:pt x="0" y="836168"/>
                    <a:pt x="0" y="538734"/>
                  </a:cubicBezTo>
                  <a:close/>
                </a:path>
              </a:pathLst>
            </a:custGeom>
            <a:blipFill>
              <a:blip r:embed="rId5"/>
              <a:stretch>
                <a:fillRect l="-1178" t="-40971" r="-1179" b="-40972"/>
              </a:stretch>
            </a:blipFill>
          </p:spPr>
        </p:sp>
        <p:sp>
          <p:nvSpPr>
            <p:cNvPr id="33" name="Freeform 33"/>
            <p:cNvSpPr/>
            <p:nvPr/>
          </p:nvSpPr>
          <p:spPr>
            <a:xfrm>
              <a:off x="0" y="0"/>
              <a:ext cx="1102741" cy="1102868"/>
            </a:xfrm>
            <a:custGeom>
              <a:avLst/>
              <a:gdLst/>
              <a:ahLst/>
              <a:cxnLst/>
              <a:rect l="l" t="t" r="r" b="b"/>
              <a:pathLst>
                <a:path w="1102741" h="1102868">
                  <a:moveTo>
                    <a:pt x="0" y="551434"/>
                  </a:moveTo>
                  <a:cubicBezTo>
                    <a:pt x="0" y="246888"/>
                    <a:pt x="246888" y="0"/>
                    <a:pt x="551434" y="0"/>
                  </a:cubicBezTo>
                  <a:lnTo>
                    <a:pt x="551434" y="12700"/>
                  </a:lnTo>
                  <a:lnTo>
                    <a:pt x="551434" y="0"/>
                  </a:lnTo>
                  <a:cubicBezTo>
                    <a:pt x="855853" y="0"/>
                    <a:pt x="1102741" y="246888"/>
                    <a:pt x="1102741" y="551434"/>
                  </a:cubicBezTo>
                  <a:lnTo>
                    <a:pt x="1090041" y="551434"/>
                  </a:lnTo>
                  <a:lnTo>
                    <a:pt x="1102741" y="551434"/>
                  </a:lnTo>
                  <a:cubicBezTo>
                    <a:pt x="1102741" y="855980"/>
                    <a:pt x="855853" y="1102868"/>
                    <a:pt x="551307" y="1102868"/>
                  </a:cubicBezTo>
                  <a:lnTo>
                    <a:pt x="551307" y="1090168"/>
                  </a:lnTo>
                  <a:lnTo>
                    <a:pt x="551307" y="1102868"/>
                  </a:lnTo>
                  <a:cubicBezTo>
                    <a:pt x="246888" y="1102741"/>
                    <a:pt x="0" y="855853"/>
                    <a:pt x="0" y="551434"/>
                  </a:cubicBezTo>
                  <a:lnTo>
                    <a:pt x="12700" y="551434"/>
                  </a:lnTo>
                  <a:lnTo>
                    <a:pt x="25400" y="551434"/>
                  </a:lnTo>
                  <a:lnTo>
                    <a:pt x="12700" y="551434"/>
                  </a:lnTo>
                  <a:lnTo>
                    <a:pt x="0" y="551434"/>
                  </a:lnTo>
                  <a:moveTo>
                    <a:pt x="25400" y="551434"/>
                  </a:moveTo>
                  <a:cubicBezTo>
                    <a:pt x="25400" y="558419"/>
                    <a:pt x="19685" y="564134"/>
                    <a:pt x="12700" y="564134"/>
                  </a:cubicBezTo>
                  <a:cubicBezTo>
                    <a:pt x="5715" y="564134"/>
                    <a:pt x="0" y="558419"/>
                    <a:pt x="0" y="551434"/>
                  </a:cubicBezTo>
                  <a:cubicBezTo>
                    <a:pt x="0" y="544449"/>
                    <a:pt x="5715" y="538734"/>
                    <a:pt x="12700" y="538734"/>
                  </a:cubicBezTo>
                  <a:cubicBezTo>
                    <a:pt x="19685" y="538734"/>
                    <a:pt x="25400" y="544449"/>
                    <a:pt x="25400" y="551434"/>
                  </a:cubicBezTo>
                  <a:cubicBezTo>
                    <a:pt x="25400" y="841883"/>
                    <a:pt x="260858" y="1077341"/>
                    <a:pt x="551434" y="1077341"/>
                  </a:cubicBezTo>
                  <a:cubicBezTo>
                    <a:pt x="842010" y="1077341"/>
                    <a:pt x="1077341" y="841883"/>
                    <a:pt x="1077341" y="551434"/>
                  </a:cubicBezTo>
                  <a:cubicBezTo>
                    <a:pt x="1077341" y="260985"/>
                    <a:pt x="841883" y="25400"/>
                    <a:pt x="551434" y="25400"/>
                  </a:cubicBezTo>
                  <a:lnTo>
                    <a:pt x="551434" y="12700"/>
                  </a:lnTo>
                  <a:lnTo>
                    <a:pt x="551434" y="25400"/>
                  </a:lnTo>
                  <a:cubicBezTo>
                    <a:pt x="260858" y="25400"/>
                    <a:pt x="25400" y="260858"/>
                    <a:pt x="25400" y="551434"/>
                  </a:cubicBezTo>
                  <a:close/>
                </a:path>
              </a:pathLst>
            </a:custGeom>
            <a:solidFill>
              <a:srgbClr val="FFFFFF"/>
            </a:solidFill>
          </p:spPr>
        </p:sp>
      </p:grpSp>
      <p:sp>
        <p:nvSpPr>
          <p:cNvPr id="34" name="TextBox 34"/>
          <p:cNvSpPr txBox="1"/>
          <p:nvPr/>
        </p:nvSpPr>
        <p:spPr>
          <a:xfrm>
            <a:off x="7358732" y="-9997850"/>
            <a:ext cx="2733444" cy="425916"/>
          </a:xfrm>
          <a:prstGeom prst="rect">
            <a:avLst/>
          </a:prstGeom>
        </p:spPr>
        <p:txBody>
          <a:bodyPr lIns="0" tIns="0" rIns="0" bIns="0" rtlCol="0" anchor="t">
            <a:spAutoFit/>
          </a:bodyPr>
          <a:lstStyle/>
          <a:p>
            <a:pPr algn="l">
              <a:lnSpc>
                <a:spcPts val="2879"/>
              </a:lnSpc>
            </a:pPr>
            <a:r>
              <a:rPr lang="en-US" sz="2400" spc="22">
                <a:solidFill>
                  <a:srgbClr val="FFFFFF"/>
                </a:solidFill>
                <a:latin typeface="TT Rounds Condensed Bold"/>
              </a:rPr>
              <a:t>HỌ VÀ TÊN</a:t>
            </a:r>
          </a:p>
        </p:txBody>
      </p:sp>
      <p:sp>
        <p:nvSpPr>
          <p:cNvPr id="35" name="TextBox 35"/>
          <p:cNvSpPr txBox="1"/>
          <p:nvPr/>
        </p:nvSpPr>
        <p:spPr>
          <a:xfrm>
            <a:off x="7386062" y="-9571961"/>
            <a:ext cx="2733444" cy="324059"/>
          </a:xfrm>
          <a:prstGeom prst="rect">
            <a:avLst/>
          </a:prstGeom>
        </p:spPr>
        <p:txBody>
          <a:bodyPr lIns="0" tIns="0" rIns="0" bIns="0" rtlCol="0" anchor="t">
            <a:spAutoFit/>
          </a:bodyPr>
          <a:lstStyle/>
          <a:p>
            <a:pPr algn="l">
              <a:lnSpc>
                <a:spcPts val="2160"/>
              </a:lnSpc>
            </a:pPr>
            <a:r>
              <a:rPr lang="en-US" sz="1800" spc="16">
                <a:solidFill>
                  <a:srgbClr val="FFFFFF"/>
                </a:solidFill>
                <a:latin typeface="TT Rounds Condensed"/>
              </a:rPr>
              <a:t>Chức vụ</a:t>
            </a:r>
          </a:p>
        </p:txBody>
      </p:sp>
      <p:grpSp>
        <p:nvGrpSpPr>
          <p:cNvPr id="36" name="Group 36"/>
          <p:cNvGrpSpPr/>
          <p:nvPr/>
        </p:nvGrpSpPr>
        <p:grpSpPr>
          <a:xfrm>
            <a:off x="6160168" y="-7582258"/>
            <a:ext cx="5967663" cy="1113783"/>
            <a:chOff x="0" y="0"/>
            <a:chExt cx="7956884" cy="1485044"/>
          </a:xfrm>
        </p:grpSpPr>
        <p:sp>
          <p:nvSpPr>
            <p:cNvPr id="37" name="Freeform 37"/>
            <p:cNvSpPr/>
            <p:nvPr/>
          </p:nvSpPr>
          <p:spPr>
            <a:xfrm>
              <a:off x="0" y="0"/>
              <a:ext cx="7956931" cy="1485011"/>
            </a:xfrm>
            <a:custGeom>
              <a:avLst/>
              <a:gdLst/>
              <a:ahLst/>
              <a:cxnLst/>
              <a:rect l="l" t="t" r="r" b="b"/>
              <a:pathLst>
                <a:path w="7956931" h="1485011">
                  <a:moveTo>
                    <a:pt x="0" y="345313"/>
                  </a:moveTo>
                  <a:cubicBezTo>
                    <a:pt x="0" y="154559"/>
                    <a:pt x="154559" y="0"/>
                    <a:pt x="345313" y="0"/>
                  </a:cubicBezTo>
                  <a:lnTo>
                    <a:pt x="7611618" y="0"/>
                  </a:lnTo>
                  <a:cubicBezTo>
                    <a:pt x="7802373" y="0"/>
                    <a:pt x="7956931" y="154559"/>
                    <a:pt x="7956931" y="345313"/>
                  </a:cubicBezTo>
                  <a:lnTo>
                    <a:pt x="7956931" y="1139698"/>
                  </a:lnTo>
                  <a:cubicBezTo>
                    <a:pt x="7956931" y="1330452"/>
                    <a:pt x="7802373" y="1485011"/>
                    <a:pt x="7611618" y="1485011"/>
                  </a:cubicBezTo>
                  <a:lnTo>
                    <a:pt x="345313" y="1485011"/>
                  </a:lnTo>
                  <a:cubicBezTo>
                    <a:pt x="154559" y="1485011"/>
                    <a:pt x="0" y="1330452"/>
                    <a:pt x="0" y="1139698"/>
                  </a:cubicBezTo>
                  <a:close/>
                </a:path>
              </a:pathLst>
            </a:custGeom>
            <a:solidFill>
              <a:srgbClr val="292929"/>
            </a:solidFill>
          </p:spPr>
        </p:sp>
      </p:grpSp>
      <p:grpSp>
        <p:nvGrpSpPr>
          <p:cNvPr id="38" name="Group 38"/>
          <p:cNvGrpSpPr/>
          <p:nvPr/>
        </p:nvGrpSpPr>
        <p:grpSpPr>
          <a:xfrm>
            <a:off x="6414909" y="-7438898"/>
            <a:ext cx="827061" cy="827061"/>
            <a:chOff x="0" y="0"/>
            <a:chExt cx="1102748" cy="1102748"/>
          </a:xfrm>
        </p:grpSpPr>
        <p:sp>
          <p:nvSpPr>
            <p:cNvPr id="39" name="Freeform 39"/>
            <p:cNvSpPr/>
            <p:nvPr/>
          </p:nvSpPr>
          <p:spPr>
            <a:xfrm>
              <a:off x="12700" y="12700"/>
              <a:ext cx="1077341" cy="1077341"/>
            </a:xfrm>
            <a:custGeom>
              <a:avLst/>
              <a:gdLst/>
              <a:ahLst/>
              <a:cxnLst/>
              <a:rect l="l" t="t" r="r" b="b"/>
              <a:pathLst>
                <a:path w="1077341" h="1077341">
                  <a:moveTo>
                    <a:pt x="0" y="538734"/>
                  </a:moveTo>
                  <a:cubicBezTo>
                    <a:pt x="0" y="241173"/>
                    <a:pt x="241173" y="0"/>
                    <a:pt x="538734" y="0"/>
                  </a:cubicBezTo>
                  <a:cubicBezTo>
                    <a:pt x="836295" y="0"/>
                    <a:pt x="1077341" y="241173"/>
                    <a:pt x="1077341" y="538734"/>
                  </a:cubicBezTo>
                  <a:cubicBezTo>
                    <a:pt x="1077341" y="836295"/>
                    <a:pt x="836168" y="1077341"/>
                    <a:pt x="538734" y="1077341"/>
                  </a:cubicBezTo>
                  <a:cubicBezTo>
                    <a:pt x="241300" y="1077341"/>
                    <a:pt x="0" y="836168"/>
                    <a:pt x="0" y="538734"/>
                  </a:cubicBezTo>
                  <a:close/>
                </a:path>
              </a:pathLst>
            </a:custGeom>
            <a:blipFill>
              <a:blip r:embed="rId6"/>
              <a:stretch>
                <a:fillRect l="-1178" t="-1178" r="-1179" b="-1179"/>
              </a:stretch>
            </a:blipFill>
          </p:spPr>
        </p:sp>
        <p:sp>
          <p:nvSpPr>
            <p:cNvPr id="40" name="Freeform 40"/>
            <p:cNvSpPr/>
            <p:nvPr/>
          </p:nvSpPr>
          <p:spPr>
            <a:xfrm>
              <a:off x="0" y="0"/>
              <a:ext cx="1102741" cy="1102868"/>
            </a:xfrm>
            <a:custGeom>
              <a:avLst/>
              <a:gdLst/>
              <a:ahLst/>
              <a:cxnLst/>
              <a:rect l="l" t="t" r="r" b="b"/>
              <a:pathLst>
                <a:path w="1102741" h="1102868">
                  <a:moveTo>
                    <a:pt x="0" y="551434"/>
                  </a:moveTo>
                  <a:cubicBezTo>
                    <a:pt x="0" y="246888"/>
                    <a:pt x="246888" y="0"/>
                    <a:pt x="551434" y="0"/>
                  </a:cubicBezTo>
                  <a:lnTo>
                    <a:pt x="551434" y="12700"/>
                  </a:lnTo>
                  <a:lnTo>
                    <a:pt x="551434" y="0"/>
                  </a:lnTo>
                  <a:cubicBezTo>
                    <a:pt x="855853" y="0"/>
                    <a:pt x="1102741" y="246888"/>
                    <a:pt x="1102741" y="551434"/>
                  </a:cubicBezTo>
                  <a:lnTo>
                    <a:pt x="1090041" y="551434"/>
                  </a:lnTo>
                  <a:lnTo>
                    <a:pt x="1102741" y="551434"/>
                  </a:lnTo>
                  <a:cubicBezTo>
                    <a:pt x="1102741" y="855980"/>
                    <a:pt x="855853" y="1102868"/>
                    <a:pt x="551307" y="1102868"/>
                  </a:cubicBezTo>
                  <a:lnTo>
                    <a:pt x="551307" y="1090168"/>
                  </a:lnTo>
                  <a:lnTo>
                    <a:pt x="551307" y="1102868"/>
                  </a:lnTo>
                  <a:cubicBezTo>
                    <a:pt x="246888" y="1102741"/>
                    <a:pt x="0" y="855853"/>
                    <a:pt x="0" y="551434"/>
                  </a:cubicBezTo>
                  <a:lnTo>
                    <a:pt x="12700" y="551434"/>
                  </a:lnTo>
                  <a:lnTo>
                    <a:pt x="25400" y="551434"/>
                  </a:lnTo>
                  <a:lnTo>
                    <a:pt x="12700" y="551434"/>
                  </a:lnTo>
                  <a:lnTo>
                    <a:pt x="0" y="551434"/>
                  </a:lnTo>
                  <a:moveTo>
                    <a:pt x="25400" y="551434"/>
                  </a:moveTo>
                  <a:cubicBezTo>
                    <a:pt x="25400" y="558419"/>
                    <a:pt x="19685" y="564134"/>
                    <a:pt x="12700" y="564134"/>
                  </a:cubicBezTo>
                  <a:cubicBezTo>
                    <a:pt x="5715" y="564134"/>
                    <a:pt x="0" y="558419"/>
                    <a:pt x="0" y="551434"/>
                  </a:cubicBezTo>
                  <a:cubicBezTo>
                    <a:pt x="0" y="544449"/>
                    <a:pt x="5715" y="538734"/>
                    <a:pt x="12700" y="538734"/>
                  </a:cubicBezTo>
                  <a:cubicBezTo>
                    <a:pt x="19685" y="538734"/>
                    <a:pt x="25400" y="544449"/>
                    <a:pt x="25400" y="551434"/>
                  </a:cubicBezTo>
                  <a:cubicBezTo>
                    <a:pt x="25400" y="841883"/>
                    <a:pt x="260858" y="1077341"/>
                    <a:pt x="551434" y="1077341"/>
                  </a:cubicBezTo>
                  <a:cubicBezTo>
                    <a:pt x="842010" y="1077341"/>
                    <a:pt x="1077341" y="841883"/>
                    <a:pt x="1077341" y="551434"/>
                  </a:cubicBezTo>
                  <a:cubicBezTo>
                    <a:pt x="1077341" y="260985"/>
                    <a:pt x="841883" y="25400"/>
                    <a:pt x="551434" y="25400"/>
                  </a:cubicBezTo>
                  <a:lnTo>
                    <a:pt x="551434" y="12700"/>
                  </a:lnTo>
                  <a:lnTo>
                    <a:pt x="551434" y="25400"/>
                  </a:lnTo>
                  <a:cubicBezTo>
                    <a:pt x="260858" y="25400"/>
                    <a:pt x="25400" y="260858"/>
                    <a:pt x="25400" y="551434"/>
                  </a:cubicBezTo>
                  <a:close/>
                </a:path>
              </a:pathLst>
            </a:custGeom>
            <a:solidFill>
              <a:srgbClr val="FFFFFF"/>
            </a:solidFill>
          </p:spPr>
        </p:sp>
      </p:grpSp>
      <p:sp>
        <p:nvSpPr>
          <p:cNvPr id="41" name="TextBox 41"/>
          <p:cNvSpPr txBox="1"/>
          <p:nvPr/>
        </p:nvSpPr>
        <p:spPr>
          <a:xfrm>
            <a:off x="7358732" y="-7391553"/>
            <a:ext cx="2733444" cy="425916"/>
          </a:xfrm>
          <a:prstGeom prst="rect">
            <a:avLst/>
          </a:prstGeom>
        </p:spPr>
        <p:txBody>
          <a:bodyPr lIns="0" tIns="0" rIns="0" bIns="0" rtlCol="0" anchor="t">
            <a:spAutoFit/>
          </a:bodyPr>
          <a:lstStyle/>
          <a:p>
            <a:pPr algn="l">
              <a:lnSpc>
                <a:spcPts val="2879"/>
              </a:lnSpc>
            </a:pPr>
            <a:r>
              <a:rPr lang="en-US" sz="2400" spc="22">
                <a:solidFill>
                  <a:srgbClr val="FFFFFF"/>
                </a:solidFill>
                <a:latin typeface="TT Rounds Condensed Bold"/>
              </a:rPr>
              <a:t>HỌ VÀ TÊN</a:t>
            </a:r>
          </a:p>
        </p:txBody>
      </p:sp>
      <p:sp>
        <p:nvSpPr>
          <p:cNvPr id="42" name="TextBox 42"/>
          <p:cNvSpPr txBox="1"/>
          <p:nvPr/>
        </p:nvSpPr>
        <p:spPr>
          <a:xfrm>
            <a:off x="7386062" y="-6965664"/>
            <a:ext cx="2733444" cy="324059"/>
          </a:xfrm>
          <a:prstGeom prst="rect">
            <a:avLst/>
          </a:prstGeom>
        </p:spPr>
        <p:txBody>
          <a:bodyPr lIns="0" tIns="0" rIns="0" bIns="0" rtlCol="0" anchor="t">
            <a:spAutoFit/>
          </a:bodyPr>
          <a:lstStyle/>
          <a:p>
            <a:pPr algn="l">
              <a:lnSpc>
                <a:spcPts val="2160"/>
              </a:lnSpc>
            </a:pPr>
            <a:r>
              <a:rPr lang="en-US" sz="1800" spc="16">
                <a:solidFill>
                  <a:srgbClr val="FFFFFF"/>
                </a:solidFill>
                <a:latin typeface="TT Rounds Condensed"/>
              </a:rPr>
              <a:t>Chức vụ</a:t>
            </a:r>
          </a:p>
        </p:txBody>
      </p:sp>
      <p:grpSp>
        <p:nvGrpSpPr>
          <p:cNvPr id="43" name="Group 43"/>
          <p:cNvGrpSpPr/>
          <p:nvPr/>
        </p:nvGrpSpPr>
        <p:grpSpPr>
          <a:xfrm>
            <a:off x="6160168" y="-5293258"/>
            <a:ext cx="5967663" cy="1113783"/>
            <a:chOff x="0" y="0"/>
            <a:chExt cx="7956884" cy="1485044"/>
          </a:xfrm>
        </p:grpSpPr>
        <p:sp>
          <p:nvSpPr>
            <p:cNvPr id="44" name="Freeform 44"/>
            <p:cNvSpPr/>
            <p:nvPr/>
          </p:nvSpPr>
          <p:spPr>
            <a:xfrm>
              <a:off x="0" y="0"/>
              <a:ext cx="7956931" cy="1485011"/>
            </a:xfrm>
            <a:custGeom>
              <a:avLst/>
              <a:gdLst/>
              <a:ahLst/>
              <a:cxnLst/>
              <a:rect l="l" t="t" r="r" b="b"/>
              <a:pathLst>
                <a:path w="7956931" h="1485011">
                  <a:moveTo>
                    <a:pt x="0" y="345313"/>
                  </a:moveTo>
                  <a:cubicBezTo>
                    <a:pt x="0" y="154559"/>
                    <a:pt x="154559" y="0"/>
                    <a:pt x="345313" y="0"/>
                  </a:cubicBezTo>
                  <a:lnTo>
                    <a:pt x="7611618" y="0"/>
                  </a:lnTo>
                  <a:cubicBezTo>
                    <a:pt x="7802373" y="0"/>
                    <a:pt x="7956931" y="154559"/>
                    <a:pt x="7956931" y="345313"/>
                  </a:cubicBezTo>
                  <a:lnTo>
                    <a:pt x="7956931" y="1139698"/>
                  </a:lnTo>
                  <a:cubicBezTo>
                    <a:pt x="7956931" y="1330452"/>
                    <a:pt x="7802373" y="1485011"/>
                    <a:pt x="7611618" y="1485011"/>
                  </a:cubicBezTo>
                  <a:lnTo>
                    <a:pt x="345313" y="1485011"/>
                  </a:lnTo>
                  <a:cubicBezTo>
                    <a:pt x="154559" y="1485011"/>
                    <a:pt x="0" y="1330452"/>
                    <a:pt x="0" y="1139698"/>
                  </a:cubicBezTo>
                  <a:close/>
                </a:path>
              </a:pathLst>
            </a:custGeom>
            <a:solidFill>
              <a:srgbClr val="292929"/>
            </a:solidFill>
          </p:spPr>
        </p:sp>
      </p:grpSp>
      <p:grpSp>
        <p:nvGrpSpPr>
          <p:cNvPr id="45" name="Group 45"/>
          <p:cNvGrpSpPr/>
          <p:nvPr/>
        </p:nvGrpSpPr>
        <p:grpSpPr>
          <a:xfrm>
            <a:off x="6414909" y="-5149898"/>
            <a:ext cx="827061" cy="827061"/>
            <a:chOff x="0" y="0"/>
            <a:chExt cx="1102748" cy="1102748"/>
          </a:xfrm>
        </p:grpSpPr>
        <p:sp>
          <p:nvSpPr>
            <p:cNvPr id="46" name="Freeform 46"/>
            <p:cNvSpPr/>
            <p:nvPr/>
          </p:nvSpPr>
          <p:spPr>
            <a:xfrm>
              <a:off x="12700" y="12700"/>
              <a:ext cx="1077341" cy="1077341"/>
            </a:xfrm>
            <a:custGeom>
              <a:avLst/>
              <a:gdLst/>
              <a:ahLst/>
              <a:cxnLst/>
              <a:rect l="l" t="t" r="r" b="b"/>
              <a:pathLst>
                <a:path w="1077341" h="1077341">
                  <a:moveTo>
                    <a:pt x="0" y="538734"/>
                  </a:moveTo>
                  <a:cubicBezTo>
                    <a:pt x="0" y="241173"/>
                    <a:pt x="241173" y="0"/>
                    <a:pt x="538734" y="0"/>
                  </a:cubicBezTo>
                  <a:cubicBezTo>
                    <a:pt x="836295" y="0"/>
                    <a:pt x="1077341" y="241173"/>
                    <a:pt x="1077341" y="538734"/>
                  </a:cubicBezTo>
                  <a:cubicBezTo>
                    <a:pt x="1077341" y="836295"/>
                    <a:pt x="836168" y="1077341"/>
                    <a:pt x="538734" y="1077341"/>
                  </a:cubicBezTo>
                  <a:cubicBezTo>
                    <a:pt x="241300" y="1077341"/>
                    <a:pt x="0" y="836168"/>
                    <a:pt x="0" y="538734"/>
                  </a:cubicBezTo>
                  <a:close/>
                </a:path>
              </a:pathLst>
            </a:custGeom>
            <a:blipFill>
              <a:blip r:embed="rId7"/>
              <a:stretch>
                <a:fillRect l="-1178" t="-18238" r="-1179" b="-18239"/>
              </a:stretch>
            </a:blipFill>
          </p:spPr>
        </p:sp>
        <p:sp>
          <p:nvSpPr>
            <p:cNvPr id="47" name="Freeform 47"/>
            <p:cNvSpPr/>
            <p:nvPr/>
          </p:nvSpPr>
          <p:spPr>
            <a:xfrm>
              <a:off x="0" y="0"/>
              <a:ext cx="1102741" cy="1102868"/>
            </a:xfrm>
            <a:custGeom>
              <a:avLst/>
              <a:gdLst/>
              <a:ahLst/>
              <a:cxnLst/>
              <a:rect l="l" t="t" r="r" b="b"/>
              <a:pathLst>
                <a:path w="1102741" h="1102868">
                  <a:moveTo>
                    <a:pt x="0" y="551434"/>
                  </a:moveTo>
                  <a:cubicBezTo>
                    <a:pt x="0" y="246888"/>
                    <a:pt x="246888" y="0"/>
                    <a:pt x="551434" y="0"/>
                  </a:cubicBezTo>
                  <a:lnTo>
                    <a:pt x="551434" y="12700"/>
                  </a:lnTo>
                  <a:lnTo>
                    <a:pt x="551434" y="0"/>
                  </a:lnTo>
                  <a:cubicBezTo>
                    <a:pt x="855853" y="0"/>
                    <a:pt x="1102741" y="246888"/>
                    <a:pt x="1102741" y="551434"/>
                  </a:cubicBezTo>
                  <a:lnTo>
                    <a:pt x="1090041" y="551434"/>
                  </a:lnTo>
                  <a:lnTo>
                    <a:pt x="1102741" y="551434"/>
                  </a:lnTo>
                  <a:cubicBezTo>
                    <a:pt x="1102741" y="855980"/>
                    <a:pt x="855853" y="1102868"/>
                    <a:pt x="551307" y="1102868"/>
                  </a:cubicBezTo>
                  <a:lnTo>
                    <a:pt x="551307" y="1090168"/>
                  </a:lnTo>
                  <a:lnTo>
                    <a:pt x="551307" y="1102868"/>
                  </a:lnTo>
                  <a:cubicBezTo>
                    <a:pt x="246888" y="1102741"/>
                    <a:pt x="0" y="855853"/>
                    <a:pt x="0" y="551434"/>
                  </a:cubicBezTo>
                  <a:lnTo>
                    <a:pt x="12700" y="551434"/>
                  </a:lnTo>
                  <a:lnTo>
                    <a:pt x="25400" y="551434"/>
                  </a:lnTo>
                  <a:lnTo>
                    <a:pt x="12700" y="551434"/>
                  </a:lnTo>
                  <a:lnTo>
                    <a:pt x="0" y="551434"/>
                  </a:lnTo>
                  <a:moveTo>
                    <a:pt x="25400" y="551434"/>
                  </a:moveTo>
                  <a:cubicBezTo>
                    <a:pt x="25400" y="558419"/>
                    <a:pt x="19685" y="564134"/>
                    <a:pt x="12700" y="564134"/>
                  </a:cubicBezTo>
                  <a:cubicBezTo>
                    <a:pt x="5715" y="564134"/>
                    <a:pt x="0" y="558419"/>
                    <a:pt x="0" y="551434"/>
                  </a:cubicBezTo>
                  <a:cubicBezTo>
                    <a:pt x="0" y="544449"/>
                    <a:pt x="5715" y="538734"/>
                    <a:pt x="12700" y="538734"/>
                  </a:cubicBezTo>
                  <a:cubicBezTo>
                    <a:pt x="19685" y="538734"/>
                    <a:pt x="25400" y="544449"/>
                    <a:pt x="25400" y="551434"/>
                  </a:cubicBezTo>
                  <a:cubicBezTo>
                    <a:pt x="25400" y="841883"/>
                    <a:pt x="260858" y="1077341"/>
                    <a:pt x="551434" y="1077341"/>
                  </a:cubicBezTo>
                  <a:cubicBezTo>
                    <a:pt x="842010" y="1077341"/>
                    <a:pt x="1077341" y="841883"/>
                    <a:pt x="1077341" y="551434"/>
                  </a:cubicBezTo>
                  <a:cubicBezTo>
                    <a:pt x="1077341" y="260985"/>
                    <a:pt x="841883" y="25400"/>
                    <a:pt x="551434" y="25400"/>
                  </a:cubicBezTo>
                  <a:lnTo>
                    <a:pt x="551434" y="12700"/>
                  </a:lnTo>
                  <a:lnTo>
                    <a:pt x="551434" y="25400"/>
                  </a:lnTo>
                  <a:cubicBezTo>
                    <a:pt x="260858" y="25400"/>
                    <a:pt x="25400" y="260858"/>
                    <a:pt x="25400" y="551434"/>
                  </a:cubicBezTo>
                  <a:close/>
                </a:path>
              </a:pathLst>
            </a:custGeom>
            <a:solidFill>
              <a:srgbClr val="FFFFFF"/>
            </a:solidFill>
          </p:spPr>
        </p:sp>
      </p:grpSp>
      <p:sp>
        <p:nvSpPr>
          <p:cNvPr id="48" name="TextBox 48"/>
          <p:cNvSpPr txBox="1"/>
          <p:nvPr/>
        </p:nvSpPr>
        <p:spPr>
          <a:xfrm>
            <a:off x="7358732" y="-5102553"/>
            <a:ext cx="2733444" cy="425916"/>
          </a:xfrm>
          <a:prstGeom prst="rect">
            <a:avLst/>
          </a:prstGeom>
        </p:spPr>
        <p:txBody>
          <a:bodyPr lIns="0" tIns="0" rIns="0" bIns="0" rtlCol="0" anchor="t">
            <a:spAutoFit/>
          </a:bodyPr>
          <a:lstStyle/>
          <a:p>
            <a:pPr algn="l">
              <a:lnSpc>
                <a:spcPts val="2879"/>
              </a:lnSpc>
            </a:pPr>
            <a:r>
              <a:rPr lang="en-US" sz="2400" spc="22">
                <a:solidFill>
                  <a:srgbClr val="FFFFFF"/>
                </a:solidFill>
                <a:latin typeface="TT Rounds Condensed Bold"/>
              </a:rPr>
              <a:t>HỌ VÀ TÊN</a:t>
            </a:r>
          </a:p>
        </p:txBody>
      </p:sp>
      <p:sp>
        <p:nvSpPr>
          <p:cNvPr id="49" name="TextBox 49"/>
          <p:cNvSpPr txBox="1"/>
          <p:nvPr/>
        </p:nvSpPr>
        <p:spPr>
          <a:xfrm>
            <a:off x="7386062" y="-4676664"/>
            <a:ext cx="2733444" cy="324058"/>
          </a:xfrm>
          <a:prstGeom prst="rect">
            <a:avLst/>
          </a:prstGeom>
        </p:spPr>
        <p:txBody>
          <a:bodyPr lIns="0" tIns="0" rIns="0" bIns="0" rtlCol="0" anchor="t">
            <a:spAutoFit/>
          </a:bodyPr>
          <a:lstStyle/>
          <a:p>
            <a:pPr algn="l">
              <a:lnSpc>
                <a:spcPts val="2160"/>
              </a:lnSpc>
            </a:pPr>
            <a:r>
              <a:rPr lang="en-US" sz="1800" spc="16">
                <a:solidFill>
                  <a:srgbClr val="FFFFFF"/>
                </a:solidFill>
                <a:latin typeface="TT Rounds Condensed"/>
              </a:rPr>
              <a:t>Chức vụ</a:t>
            </a:r>
          </a:p>
        </p:txBody>
      </p:sp>
      <p:grpSp>
        <p:nvGrpSpPr>
          <p:cNvPr id="50" name="Group 50"/>
          <p:cNvGrpSpPr/>
          <p:nvPr/>
        </p:nvGrpSpPr>
        <p:grpSpPr>
          <a:xfrm>
            <a:off x="6216336" y="-2947515"/>
            <a:ext cx="5967663" cy="1113783"/>
            <a:chOff x="0" y="0"/>
            <a:chExt cx="7956884" cy="1485044"/>
          </a:xfrm>
        </p:grpSpPr>
        <p:sp>
          <p:nvSpPr>
            <p:cNvPr id="51" name="Freeform 51"/>
            <p:cNvSpPr/>
            <p:nvPr/>
          </p:nvSpPr>
          <p:spPr>
            <a:xfrm>
              <a:off x="0" y="0"/>
              <a:ext cx="7956931" cy="1485011"/>
            </a:xfrm>
            <a:custGeom>
              <a:avLst/>
              <a:gdLst/>
              <a:ahLst/>
              <a:cxnLst/>
              <a:rect l="l" t="t" r="r" b="b"/>
              <a:pathLst>
                <a:path w="7956931" h="1485011">
                  <a:moveTo>
                    <a:pt x="0" y="345313"/>
                  </a:moveTo>
                  <a:cubicBezTo>
                    <a:pt x="0" y="154559"/>
                    <a:pt x="154559" y="0"/>
                    <a:pt x="345313" y="0"/>
                  </a:cubicBezTo>
                  <a:lnTo>
                    <a:pt x="7611618" y="0"/>
                  </a:lnTo>
                  <a:cubicBezTo>
                    <a:pt x="7802373" y="0"/>
                    <a:pt x="7956931" y="154559"/>
                    <a:pt x="7956931" y="345313"/>
                  </a:cubicBezTo>
                  <a:lnTo>
                    <a:pt x="7956931" y="1139698"/>
                  </a:lnTo>
                  <a:cubicBezTo>
                    <a:pt x="7956931" y="1330452"/>
                    <a:pt x="7802373" y="1485011"/>
                    <a:pt x="7611618" y="1485011"/>
                  </a:cubicBezTo>
                  <a:lnTo>
                    <a:pt x="345313" y="1485011"/>
                  </a:lnTo>
                  <a:cubicBezTo>
                    <a:pt x="154559" y="1485011"/>
                    <a:pt x="0" y="1330452"/>
                    <a:pt x="0" y="1139698"/>
                  </a:cubicBezTo>
                  <a:close/>
                </a:path>
              </a:pathLst>
            </a:custGeom>
            <a:solidFill>
              <a:srgbClr val="292929"/>
            </a:solidFill>
          </p:spPr>
        </p:sp>
      </p:grpSp>
      <p:grpSp>
        <p:nvGrpSpPr>
          <p:cNvPr id="52" name="Group 52"/>
          <p:cNvGrpSpPr/>
          <p:nvPr/>
        </p:nvGrpSpPr>
        <p:grpSpPr>
          <a:xfrm>
            <a:off x="6471077" y="-2804154"/>
            <a:ext cx="827061" cy="827061"/>
            <a:chOff x="0" y="0"/>
            <a:chExt cx="1102748" cy="1102748"/>
          </a:xfrm>
        </p:grpSpPr>
        <p:sp>
          <p:nvSpPr>
            <p:cNvPr id="53" name="Freeform 53"/>
            <p:cNvSpPr/>
            <p:nvPr/>
          </p:nvSpPr>
          <p:spPr>
            <a:xfrm>
              <a:off x="12700" y="12700"/>
              <a:ext cx="1077341" cy="1077341"/>
            </a:xfrm>
            <a:custGeom>
              <a:avLst/>
              <a:gdLst/>
              <a:ahLst/>
              <a:cxnLst/>
              <a:rect l="l" t="t" r="r" b="b"/>
              <a:pathLst>
                <a:path w="1077341" h="1077341">
                  <a:moveTo>
                    <a:pt x="0" y="538734"/>
                  </a:moveTo>
                  <a:cubicBezTo>
                    <a:pt x="0" y="241173"/>
                    <a:pt x="241173" y="0"/>
                    <a:pt x="538734" y="0"/>
                  </a:cubicBezTo>
                  <a:cubicBezTo>
                    <a:pt x="836295" y="0"/>
                    <a:pt x="1077341" y="241173"/>
                    <a:pt x="1077341" y="538734"/>
                  </a:cubicBezTo>
                  <a:cubicBezTo>
                    <a:pt x="1077341" y="836295"/>
                    <a:pt x="836168" y="1077341"/>
                    <a:pt x="538734" y="1077341"/>
                  </a:cubicBezTo>
                  <a:cubicBezTo>
                    <a:pt x="241300" y="1077341"/>
                    <a:pt x="0" y="836168"/>
                    <a:pt x="0" y="538734"/>
                  </a:cubicBezTo>
                  <a:close/>
                </a:path>
              </a:pathLst>
            </a:custGeom>
            <a:blipFill>
              <a:blip r:embed="rId8"/>
              <a:stretch>
                <a:fillRect l="-1178" t="-18238" r="-1179" b="-18239"/>
              </a:stretch>
            </a:blipFill>
          </p:spPr>
        </p:sp>
        <p:sp>
          <p:nvSpPr>
            <p:cNvPr id="54" name="Freeform 54"/>
            <p:cNvSpPr/>
            <p:nvPr/>
          </p:nvSpPr>
          <p:spPr>
            <a:xfrm>
              <a:off x="0" y="0"/>
              <a:ext cx="1102741" cy="1102868"/>
            </a:xfrm>
            <a:custGeom>
              <a:avLst/>
              <a:gdLst/>
              <a:ahLst/>
              <a:cxnLst/>
              <a:rect l="l" t="t" r="r" b="b"/>
              <a:pathLst>
                <a:path w="1102741" h="1102868">
                  <a:moveTo>
                    <a:pt x="0" y="551434"/>
                  </a:moveTo>
                  <a:cubicBezTo>
                    <a:pt x="0" y="246888"/>
                    <a:pt x="246888" y="0"/>
                    <a:pt x="551434" y="0"/>
                  </a:cubicBezTo>
                  <a:lnTo>
                    <a:pt x="551434" y="12700"/>
                  </a:lnTo>
                  <a:lnTo>
                    <a:pt x="551434" y="0"/>
                  </a:lnTo>
                  <a:cubicBezTo>
                    <a:pt x="855853" y="0"/>
                    <a:pt x="1102741" y="246888"/>
                    <a:pt x="1102741" y="551434"/>
                  </a:cubicBezTo>
                  <a:lnTo>
                    <a:pt x="1090041" y="551434"/>
                  </a:lnTo>
                  <a:lnTo>
                    <a:pt x="1102741" y="551434"/>
                  </a:lnTo>
                  <a:cubicBezTo>
                    <a:pt x="1102741" y="855980"/>
                    <a:pt x="855853" y="1102868"/>
                    <a:pt x="551307" y="1102868"/>
                  </a:cubicBezTo>
                  <a:lnTo>
                    <a:pt x="551307" y="1090168"/>
                  </a:lnTo>
                  <a:lnTo>
                    <a:pt x="551307" y="1102868"/>
                  </a:lnTo>
                  <a:cubicBezTo>
                    <a:pt x="246888" y="1102741"/>
                    <a:pt x="0" y="855853"/>
                    <a:pt x="0" y="551434"/>
                  </a:cubicBezTo>
                  <a:lnTo>
                    <a:pt x="12700" y="551434"/>
                  </a:lnTo>
                  <a:lnTo>
                    <a:pt x="25400" y="551434"/>
                  </a:lnTo>
                  <a:lnTo>
                    <a:pt x="12700" y="551434"/>
                  </a:lnTo>
                  <a:lnTo>
                    <a:pt x="0" y="551434"/>
                  </a:lnTo>
                  <a:moveTo>
                    <a:pt x="25400" y="551434"/>
                  </a:moveTo>
                  <a:cubicBezTo>
                    <a:pt x="25400" y="558419"/>
                    <a:pt x="19685" y="564134"/>
                    <a:pt x="12700" y="564134"/>
                  </a:cubicBezTo>
                  <a:cubicBezTo>
                    <a:pt x="5715" y="564134"/>
                    <a:pt x="0" y="558419"/>
                    <a:pt x="0" y="551434"/>
                  </a:cubicBezTo>
                  <a:cubicBezTo>
                    <a:pt x="0" y="544449"/>
                    <a:pt x="5715" y="538734"/>
                    <a:pt x="12700" y="538734"/>
                  </a:cubicBezTo>
                  <a:cubicBezTo>
                    <a:pt x="19685" y="538734"/>
                    <a:pt x="25400" y="544449"/>
                    <a:pt x="25400" y="551434"/>
                  </a:cubicBezTo>
                  <a:cubicBezTo>
                    <a:pt x="25400" y="841883"/>
                    <a:pt x="260858" y="1077341"/>
                    <a:pt x="551434" y="1077341"/>
                  </a:cubicBezTo>
                  <a:cubicBezTo>
                    <a:pt x="842010" y="1077341"/>
                    <a:pt x="1077341" y="841883"/>
                    <a:pt x="1077341" y="551434"/>
                  </a:cubicBezTo>
                  <a:cubicBezTo>
                    <a:pt x="1077341" y="260985"/>
                    <a:pt x="841883" y="25400"/>
                    <a:pt x="551434" y="25400"/>
                  </a:cubicBezTo>
                  <a:lnTo>
                    <a:pt x="551434" y="12700"/>
                  </a:lnTo>
                  <a:lnTo>
                    <a:pt x="551434" y="25400"/>
                  </a:lnTo>
                  <a:cubicBezTo>
                    <a:pt x="260858" y="25400"/>
                    <a:pt x="25400" y="260858"/>
                    <a:pt x="25400" y="551434"/>
                  </a:cubicBezTo>
                  <a:close/>
                </a:path>
              </a:pathLst>
            </a:custGeom>
            <a:solidFill>
              <a:srgbClr val="FFFFFF"/>
            </a:solidFill>
          </p:spPr>
        </p:sp>
      </p:grpSp>
      <p:sp>
        <p:nvSpPr>
          <p:cNvPr id="55" name="TextBox 55"/>
          <p:cNvSpPr txBox="1"/>
          <p:nvPr/>
        </p:nvSpPr>
        <p:spPr>
          <a:xfrm>
            <a:off x="7414899" y="-2756810"/>
            <a:ext cx="2733444" cy="425916"/>
          </a:xfrm>
          <a:prstGeom prst="rect">
            <a:avLst/>
          </a:prstGeom>
        </p:spPr>
        <p:txBody>
          <a:bodyPr lIns="0" tIns="0" rIns="0" bIns="0" rtlCol="0" anchor="t">
            <a:spAutoFit/>
          </a:bodyPr>
          <a:lstStyle/>
          <a:p>
            <a:pPr algn="l">
              <a:lnSpc>
                <a:spcPts val="2879"/>
              </a:lnSpc>
            </a:pPr>
            <a:r>
              <a:rPr lang="en-US" sz="2400" spc="22">
                <a:solidFill>
                  <a:srgbClr val="FFFFFF"/>
                </a:solidFill>
                <a:latin typeface="TT Rounds Condensed Bold"/>
              </a:rPr>
              <a:t>HỌ VÀ TÊN</a:t>
            </a:r>
          </a:p>
        </p:txBody>
      </p:sp>
      <p:sp>
        <p:nvSpPr>
          <p:cNvPr id="56" name="TextBox 56"/>
          <p:cNvSpPr txBox="1"/>
          <p:nvPr/>
        </p:nvSpPr>
        <p:spPr>
          <a:xfrm>
            <a:off x="7442229" y="-2330921"/>
            <a:ext cx="2733444" cy="324059"/>
          </a:xfrm>
          <a:prstGeom prst="rect">
            <a:avLst/>
          </a:prstGeom>
        </p:spPr>
        <p:txBody>
          <a:bodyPr lIns="0" tIns="0" rIns="0" bIns="0" rtlCol="0" anchor="t">
            <a:spAutoFit/>
          </a:bodyPr>
          <a:lstStyle/>
          <a:p>
            <a:pPr algn="l">
              <a:lnSpc>
                <a:spcPts val="2160"/>
              </a:lnSpc>
            </a:pPr>
            <a:r>
              <a:rPr lang="en-US" sz="1800" spc="16">
                <a:solidFill>
                  <a:srgbClr val="FFFFFF"/>
                </a:solidFill>
                <a:latin typeface="TT Rounds Condensed"/>
              </a:rPr>
              <a:t>Chức vụ</a:t>
            </a:r>
          </a:p>
        </p:txBody>
      </p:sp>
      <p:grpSp>
        <p:nvGrpSpPr>
          <p:cNvPr id="57" name="Group 57"/>
          <p:cNvGrpSpPr/>
          <p:nvPr/>
        </p:nvGrpSpPr>
        <p:grpSpPr>
          <a:xfrm>
            <a:off x="7091772" y="161699"/>
            <a:ext cx="4131459" cy="600690"/>
            <a:chOff x="0" y="0"/>
            <a:chExt cx="5508612" cy="800920"/>
          </a:xfrm>
        </p:grpSpPr>
        <p:sp>
          <p:nvSpPr>
            <p:cNvPr id="58" name="Freeform 58"/>
            <p:cNvSpPr/>
            <p:nvPr/>
          </p:nvSpPr>
          <p:spPr>
            <a:xfrm>
              <a:off x="0" y="0"/>
              <a:ext cx="5508625" cy="800862"/>
            </a:xfrm>
            <a:custGeom>
              <a:avLst/>
              <a:gdLst/>
              <a:ahLst/>
              <a:cxnLst/>
              <a:rect l="l" t="t" r="r" b="b"/>
              <a:pathLst>
                <a:path w="5508625" h="800862">
                  <a:moveTo>
                    <a:pt x="0" y="400431"/>
                  </a:moveTo>
                  <a:cubicBezTo>
                    <a:pt x="0" y="179324"/>
                    <a:pt x="179324" y="0"/>
                    <a:pt x="400431" y="0"/>
                  </a:cubicBezTo>
                  <a:lnTo>
                    <a:pt x="5108194" y="0"/>
                  </a:lnTo>
                  <a:cubicBezTo>
                    <a:pt x="5329301" y="0"/>
                    <a:pt x="5508625" y="179324"/>
                    <a:pt x="5508625" y="400431"/>
                  </a:cubicBezTo>
                  <a:cubicBezTo>
                    <a:pt x="5508625" y="621538"/>
                    <a:pt x="5329301" y="800862"/>
                    <a:pt x="5108194" y="800862"/>
                  </a:cubicBezTo>
                  <a:lnTo>
                    <a:pt x="400431" y="800862"/>
                  </a:lnTo>
                  <a:cubicBezTo>
                    <a:pt x="179324" y="800862"/>
                    <a:pt x="0" y="621665"/>
                    <a:pt x="0" y="400431"/>
                  </a:cubicBezTo>
                  <a:close/>
                </a:path>
              </a:pathLst>
            </a:custGeom>
            <a:solidFill>
              <a:srgbClr val="404040"/>
            </a:solidFill>
          </p:spPr>
        </p:sp>
      </p:grpSp>
      <p:sp>
        <p:nvSpPr>
          <p:cNvPr id="59" name="Freeform 59"/>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9"/>
            <a:stretch>
              <a:fillRect/>
            </a:stretch>
          </a:blipFill>
        </p:spPr>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6978" y="4645702"/>
            <a:ext cx="18396618" cy="5614437"/>
          </a:xfrm>
          <a:custGeom>
            <a:avLst/>
            <a:gdLst/>
            <a:ahLst/>
            <a:cxnLst/>
            <a:rect l="l" t="t" r="r" b="b"/>
            <a:pathLst>
              <a:path w="18396618" h="5614437">
                <a:moveTo>
                  <a:pt x="0" y="0"/>
                </a:moveTo>
                <a:lnTo>
                  <a:pt x="18396618" y="0"/>
                </a:lnTo>
                <a:lnTo>
                  <a:pt x="18396618" y="5614437"/>
                </a:lnTo>
                <a:lnTo>
                  <a:pt x="0" y="5614437"/>
                </a:lnTo>
                <a:lnTo>
                  <a:pt x="0" y="0"/>
                </a:lnTo>
                <a:close/>
              </a:path>
            </a:pathLst>
          </a:custGeom>
          <a:blipFill>
            <a:blip r:embed="rId2"/>
            <a:stretch>
              <a:fillRect t="-106648" b="-121017"/>
            </a:stretch>
          </a:blipFill>
        </p:spPr>
      </p:sp>
      <p:grpSp>
        <p:nvGrpSpPr>
          <p:cNvPr id="3" name="Group 3"/>
          <p:cNvGrpSpPr/>
          <p:nvPr/>
        </p:nvGrpSpPr>
        <p:grpSpPr>
          <a:xfrm>
            <a:off x="6389694" y="161699"/>
            <a:ext cx="5508612" cy="600690"/>
            <a:chOff x="0" y="0"/>
            <a:chExt cx="7344816" cy="800920"/>
          </a:xfrm>
        </p:grpSpPr>
        <p:sp>
          <p:nvSpPr>
            <p:cNvPr id="4" name="Freeform 4"/>
            <p:cNvSpPr/>
            <p:nvPr/>
          </p:nvSpPr>
          <p:spPr>
            <a:xfrm>
              <a:off x="0" y="0"/>
              <a:ext cx="7344791" cy="800862"/>
            </a:xfrm>
            <a:custGeom>
              <a:avLst/>
              <a:gdLst/>
              <a:ahLst/>
              <a:cxnLst/>
              <a:rect l="l" t="t" r="r" b="b"/>
              <a:pathLst>
                <a:path w="7344791" h="800862">
                  <a:moveTo>
                    <a:pt x="0" y="400431"/>
                  </a:moveTo>
                  <a:cubicBezTo>
                    <a:pt x="0" y="179324"/>
                    <a:pt x="179324" y="0"/>
                    <a:pt x="400431" y="0"/>
                  </a:cubicBezTo>
                  <a:lnTo>
                    <a:pt x="6944360" y="0"/>
                  </a:lnTo>
                  <a:cubicBezTo>
                    <a:pt x="7165467" y="0"/>
                    <a:pt x="7344791" y="179324"/>
                    <a:pt x="7344791" y="400431"/>
                  </a:cubicBezTo>
                  <a:cubicBezTo>
                    <a:pt x="7344791" y="621538"/>
                    <a:pt x="7165467" y="800862"/>
                    <a:pt x="6944360" y="800862"/>
                  </a:cubicBezTo>
                  <a:lnTo>
                    <a:pt x="400431" y="800862"/>
                  </a:lnTo>
                  <a:cubicBezTo>
                    <a:pt x="179324" y="800862"/>
                    <a:pt x="0" y="621665"/>
                    <a:pt x="0" y="400431"/>
                  </a:cubicBezTo>
                  <a:close/>
                </a:path>
              </a:pathLst>
            </a:custGeom>
            <a:solidFill>
              <a:srgbClr val="404040"/>
            </a:solidFill>
          </p:spPr>
        </p:sp>
      </p:grpSp>
      <p:sp>
        <p:nvSpPr>
          <p:cNvPr id="5" name="Freeform 5"/>
          <p:cNvSpPr/>
          <p:nvPr/>
        </p:nvSpPr>
        <p:spPr>
          <a:xfrm>
            <a:off x="1475148" y="2520144"/>
            <a:ext cx="3159714" cy="3159714"/>
          </a:xfrm>
          <a:custGeom>
            <a:avLst/>
            <a:gdLst/>
            <a:ahLst/>
            <a:cxnLst/>
            <a:rect l="l" t="t" r="r" b="b"/>
            <a:pathLst>
              <a:path w="3159714" h="3159714">
                <a:moveTo>
                  <a:pt x="0" y="0"/>
                </a:moveTo>
                <a:lnTo>
                  <a:pt x="3159714" y="0"/>
                </a:lnTo>
                <a:lnTo>
                  <a:pt x="3159714" y="3159714"/>
                </a:lnTo>
                <a:lnTo>
                  <a:pt x="0" y="31597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2505418" y="3174198"/>
            <a:ext cx="1099170" cy="1042966"/>
            <a:chOff x="0" y="0"/>
            <a:chExt cx="1465560" cy="1390622"/>
          </a:xfrm>
        </p:grpSpPr>
        <p:sp>
          <p:nvSpPr>
            <p:cNvPr id="7" name="Freeform 7"/>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8" name="Freeform 8"/>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9" name="TextBox 9"/>
          <p:cNvSpPr txBox="1"/>
          <p:nvPr/>
        </p:nvSpPr>
        <p:spPr>
          <a:xfrm>
            <a:off x="1155062" y="4649160"/>
            <a:ext cx="3799882" cy="361950"/>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Motivation</a:t>
            </a:r>
          </a:p>
        </p:txBody>
      </p:sp>
      <p:sp>
        <p:nvSpPr>
          <p:cNvPr id="10" name="Freeform 10"/>
          <p:cNvSpPr/>
          <p:nvPr/>
        </p:nvSpPr>
        <p:spPr>
          <a:xfrm>
            <a:off x="5363148" y="3307296"/>
            <a:ext cx="3159714" cy="3159714"/>
          </a:xfrm>
          <a:custGeom>
            <a:avLst/>
            <a:gdLst/>
            <a:ahLst/>
            <a:cxnLst/>
            <a:rect l="l" t="t" r="r" b="b"/>
            <a:pathLst>
              <a:path w="3159714" h="3159714">
                <a:moveTo>
                  <a:pt x="0" y="0"/>
                </a:moveTo>
                <a:lnTo>
                  <a:pt x="3159714" y="0"/>
                </a:lnTo>
                <a:lnTo>
                  <a:pt x="3159714" y="3159714"/>
                </a:lnTo>
                <a:lnTo>
                  <a:pt x="0" y="31597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6393418" y="3961350"/>
            <a:ext cx="1099170" cy="1042966"/>
            <a:chOff x="0" y="0"/>
            <a:chExt cx="1465560" cy="1390622"/>
          </a:xfrm>
        </p:grpSpPr>
        <p:sp>
          <p:nvSpPr>
            <p:cNvPr id="12" name="Freeform 12"/>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13" name="Freeform 13"/>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14" name="TextBox 14"/>
          <p:cNvSpPr txBox="1"/>
          <p:nvPr/>
        </p:nvSpPr>
        <p:spPr>
          <a:xfrm>
            <a:off x="5043062" y="5231718"/>
            <a:ext cx="3799883" cy="361950"/>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A1 &amp; A2</a:t>
            </a:r>
          </a:p>
        </p:txBody>
      </p:sp>
      <p:sp>
        <p:nvSpPr>
          <p:cNvPr id="15" name="Freeform 15"/>
          <p:cNvSpPr/>
          <p:nvPr/>
        </p:nvSpPr>
        <p:spPr>
          <a:xfrm>
            <a:off x="9447514" y="3326820"/>
            <a:ext cx="3159714" cy="3159714"/>
          </a:xfrm>
          <a:custGeom>
            <a:avLst/>
            <a:gdLst/>
            <a:ahLst/>
            <a:cxnLst/>
            <a:rect l="l" t="t" r="r" b="b"/>
            <a:pathLst>
              <a:path w="3159714" h="3159714">
                <a:moveTo>
                  <a:pt x="0" y="0"/>
                </a:moveTo>
                <a:lnTo>
                  <a:pt x="3159715" y="0"/>
                </a:lnTo>
                <a:lnTo>
                  <a:pt x="3159715" y="3159714"/>
                </a:lnTo>
                <a:lnTo>
                  <a:pt x="0" y="31597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a:off x="10477785" y="3980874"/>
            <a:ext cx="1099170" cy="1042966"/>
            <a:chOff x="0" y="0"/>
            <a:chExt cx="1465560" cy="1390622"/>
          </a:xfrm>
        </p:grpSpPr>
        <p:sp>
          <p:nvSpPr>
            <p:cNvPr id="17" name="Freeform 17"/>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18" name="Freeform 18"/>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19" name="TextBox 19"/>
          <p:cNvSpPr txBox="1"/>
          <p:nvPr/>
        </p:nvSpPr>
        <p:spPr>
          <a:xfrm>
            <a:off x="9127428" y="5241717"/>
            <a:ext cx="3799882" cy="323850"/>
          </a:xfrm>
          <a:prstGeom prst="rect">
            <a:avLst/>
          </a:prstGeom>
        </p:spPr>
        <p:txBody>
          <a:bodyPr lIns="0" tIns="0" rIns="0" bIns="0" rtlCol="0" anchor="t">
            <a:spAutoFit/>
          </a:bodyPr>
          <a:lstStyle/>
          <a:p>
            <a:pPr algn="ctr">
              <a:lnSpc>
                <a:spcPts val="2520"/>
              </a:lnSpc>
            </a:pPr>
            <a:r>
              <a:rPr lang="en-US" sz="2100">
                <a:solidFill>
                  <a:srgbClr val="000000"/>
                </a:solidFill>
                <a:latin typeface="Bree Serif"/>
              </a:rPr>
              <a:t>Typical Implementation</a:t>
            </a:r>
          </a:p>
        </p:txBody>
      </p:sp>
      <p:sp>
        <p:nvSpPr>
          <p:cNvPr id="20" name="Freeform 20"/>
          <p:cNvSpPr/>
          <p:nvPr/>
        </p:nvSpPr>
        <p:spPr>
          <a:xfrm>
            <a:off x="13291914" y="2238957"/>
            <a:ext cx="3159714" cy="3159714"/>
          </a:xfrm>
          <a:custGeom>
            <a:avLst/>
            <a:gdLst/>
            <a:ahLst/>
            <a:cxnLst/>
            <a:rect l="l" t="t" r="r" b="b"/>
            <a:pathLst>
              <a:path w="3159714" h="3159714">
                <a:moveTo>
                  <a:pt x="0" y="0"/>
                </a:moveTo>
                <a:lnTo>
                  <a:pt x="3159714" y="0"/>
                </a:lnTo>
                <a:lnTo>
                  <a:pt x="3159714" y="3159714"/>
                </a:lnTo>
                <a:lnTo>
                  <a:pt x="0" y="31597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14322184" y="2893011"/>
            <a:ext cx="1099170" cy="1042966"/>
            <a:chOff x="0" y="0"/>
            <a:chExt cx="1465560" cy="1390622"/>
          </a:xfrm>
        </p:grpSpPr>
        <p:sp>
          <p:nvSpPr>
            <p:cNvPr id="22" name="Freeform 22"/>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23" name="Freeform 23"/>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24" name="TextBox 24"/>
          <p:cNvSpPr txBox="1"/>
          <p:nvPr/>
        </p:nvSpPr>
        <p:spPr>
          <a:xfrm>
            <a:off x="12971828" y="4163379"/>
            <a:ext cx="3799883" cy="361950"/>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Security Priciples</a:t>
            </a:r>
          </a:p>
        </p:txBody>
      </p:sp>
      <p:sp>
        <p:nvSpPr>
          <p:cNvPr id="25" name="TextBox 25"/>
          <p:cNvSpPr txBox="1"/>
          <p:nvPr/>
        </p:nvSpPr>
        <p:spPr>
          <a:xfrm>
            <a:off x="3996858" y="2248346"/>
            <a:ext cx="10294284" cy="416391"/>
          </a:xfrm>
          <a:prstGeom prst="rect">
            <a:avLst/>
          </a:prstGeom>
        </p:spPr>
        <p:txBody>
          <a:bodyPr lIns="0" tIns="0" rIns="0" bIns="0" rtlCol="0" anchor="t">
            <a:spAutoFit/>
          </a:bodyPr>
          <a:lstStyle/>
          <a:p>
            <a:pPr algn="ctr">
              <a:lnSpc>
                <a:spcPts val="2879"/>
              </a:lnSpc>
            </a:pPr>
            <a:r>
              <a:rPr lang="en-US" sz="2400">
                <a:solidFill>
                  <a:srgbClr val="FFFFFF"/>
                </a:solidFill>
                <a:latin typeface="Bree Serif"/>
              </a:rPr>
              <a:t>Introduction</a:t>
            </a:r>
          </a:p>
        </p:txBody>
      </p:sp>
      <p:sp>
        <p:nvSpPr>
          <p:cNvPr id="26" name="TextBox 26"/>
          <p:cNvSpPr txBox="1"/>
          <p:nvPr/>
        </p:nvSpPr>
        <p:spPr>
          <a:xfrm>
            <a:off x="3905417" y="1172157"/>
            <a:ext cx="10294284" cy="571500"/>
          </a:xfrm>
          <a:prstGeom prst="rect">
            <a:avLst/>
          </a:prstGeom>
        </p:spPr>
        <p:txBody>
          <a:bodyPr lIns="0" tIns="0" rIns="0" bIns="0" rtlCol="0" anchor="t">
            <a:spAutoFit/>
          </a:bodyPr>
          <a:lstStyle/>
          <a:p>
            <a:pPr algn="ctr">
              <a:lnSpc>
                <a:spcPts val="4320"/>
              </a:lnSpc>
            </a:pPr>
            <a:r>
              <a:rPr lang="en-US" sz="3600">
                <a:solidFill>
                  <a:srgbClr val="FFFFFF"/>
                </a:solidFill>
                <a:latin typeface="Arimo"/>
              </a:rPr>
              <a:t>SECURITY</a:t>
            </a:r>
          </a:p>
        </p:txBody>
      </p:sp>
      <p:grpSp>
        <p:nvGrpSpPr>
          <p:cNvPr id="27" name="Group 27"/>
          <p:cNvGrpSpPr/>
          <p:nvPr/>
        </p:nvGrpSpPr>
        <p:grpSpPr>
          <a:xfrm>
            <a:off x="4037926" y="10715544"/>
            <a:ext cx="10212146" cy="234795"/>
            <a:chOff x="0" y="0"/>
            <a:chExt cx="13616194" cy="313060"/>
          </a:xfrm>
        </p:grpSpPr>
        <p:sp>
          <p:nvSpPr>
            <p:cNvPr id="28" name="Freeform 28"/>
            <p:cNvSpPr/>
            <p:nvPr/>
          </p:nvSpPr>
          <p:spPr>
            <a:xfrm>
              <a:off x="0" y="0"/>
              <a:ext cx="13616304" cy="313182"/>
            </a:xfrm>
            <a:custGeom>
              <a:avLst/>
              <a:gdLst/>
              <a:ahLst/>
              <a:cxnLst/>
              <a:rect l="l" t="t" r="r" b="b"/>
              <a:pathLst>
                <a:path w="13616304" h="313182">
                  <a:moveTo>
                    <a:pt x="0" y="156591"/>
                  </a:moveTo>
                  <a:cubicBezTo>
                    <a:pt x="0" y="70104"/>
                    <a:pt x="70104" y="0"/>
                    <a:pt x="156591" y="0"/>
                  </a:cubicBezTo>
                  <a:lnTo>
                    <a:pt x="13459713" y="0"/>
                  </a:lnTo>
                  <a:cubicBezTo>
                    <a:pt x="13546201" y="0"/>
                    <a:pt x="13616304" y="70104"/>
                    <a:pt x="13616304" y="156591"/>
                  </a:cubicBezTo>
                  <a:cubicBezTo>
                    <a:pt x="13616304" y="243078"/>
                    <a:pt x="13546201" y="313182"/>
                    <a:pt x="13459713" y="313182"/>
                  </a:cubicBezTo>
                  <a:lnTo>
                    <a:pt x="156591" y="313182"/>
                  </a:lnTo>
                  <a:cubicBezTo>
                    <a:pt x="70104" y="313055"/>
                    <a:pt x="0" y="242951"/>
                    <a:pt x="0" y="156591"/>
                  </a:cubicBezTo>
                  <a:close/>
                </a:path>
              </a:pathLst>
            </a:custGeom>
            <a:solidFill>
              <a:srgbClr val="FFFFFF"/>
            </a:solidFill>
          </p:spPr>
        </p:sp>
      </p:grpSp>
      <p:sp>
        <p:nvSpPr>
          <p:cNvPr id="29" name="Freeform 29"/>
          <p:cNvSpPr/>
          <p:nvPr/>
        </p:nvSpPr>
        <p:spPr>
          <a:xfrm>
            <a:off x="2325562" y="6415416"/>
            <a:ext cx="3159714" cy="3159714"/>
          </a:xfrm>
          <a:custGeom>
            <a:avLst/>
            <a:gdLst/>
            <a:ahLst/>
            <a:cxnLst/>
            <a:rect l="l" t="t" r="r" b="b"/>
            <a:pathLst>
              <a:path w="3159714" h="3159714">
                <a:moveTo>
                  <a:pt x="0" y="0"/>
                </a:moveTo>
                <a:lnTo>
                  <a:pt x="3159714" y="0"/>
                </a:lnTo>
                <a:lnTo>
                  <a:pt x="3159714" y="3159714"/>
                </a:lnTo>
                <a:lnTo>
                  <a:pt x="0" y="31597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0" name="Group 30"/>
          <p:cNvGrpSpPr/>
          <p:nvPr/>
        </p:nvGrpSpPr>
        <p:grpSpPr>
          <a:xfrm>
            <a:off x="3355833" y="7069470"/>
            <a:ext cx="1099170" cy="1042966"/>
            <a:chOff x="0" y="0"/>
            <a:chExt cx="1465560" cy="1390622"/>
          </a:xfrm>
        </p:grpSpPr>
        <p:sp>
          <p:nvSpPr>
            <p:cNvPr id="31" name="Freeform 31"/>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32" name="Freeform 32"/>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33" name="TextBox 33"/>
          <p:cNvSpPr txBox="1"/>
          <p:nvPr/>
        </p:nvSpPr>
        <p:spPr>
          <a:xfrm>
            <a:off x="2005476" y="8544432"/>
            <a:ext cx="3799883" cy="361950"/>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Notes</a:t>
            </a:r>
          </a:p>
        </p:txBody>
      </p:sp>
      <p:sp>
        <p:nvSpPr>
          <p:cNvPr id="34" name="Freeform 34"/>
          <p:cNvSpPr/>
          <p:nvPr/>
        </p:nvSpPr>
        <p:spPr>
          <a:xfrm>
            <a:off x="12333132" y="6175066"/>
            <a:ext cx="3159714" cy="3159714"/>
          </a:xfrm>
          <a:custGeom>
            <a:avLst/>
            <a:gdLst/>
            <a:ahLst/>
            <a:cxnLst/>
            <a:rect l="l" t="t" r="r" b="b"/>
            <a:pathLst>
              <a:path w="3159714" h="3159714">
                <a:moveTo>
                  <a:pt x="0" y="0"/>
                </a:moveTo>
                <a:lnTo>
                  <a:pt x="3159714" y="0"/>
                </a:lnTo>
                <a:lnTo>
                  <a:pt x="3159714" y="3159715"/>
                </a:lnTo>
                <a:lnTo>
                  <a:pt x="0" y="31597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5" name="Group 35"/>
          <p:cNvGrpSpPr/>
          <p:nvPr/>
        </p:nvGrpSpPr>
        <p:grpSpPr>
          <a:xfrm>
            <a:off x="13363402" y="6829120"/>
            <a:ext cx="1099170" cy="1042966"/>
            <a:chOff x="0" y="0"/>
            <a:chExt cx="1465560" cy="1390622"/>
          </a:xfrm>
        </p:grpSpPr>
        <p:sp>
          <p:nvSpPr>
            <p:cNvPr id="36" name="Freeform 36"/>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37" name="Freeform 37"/>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38" name="TextBox 38"/>
          <p:cNvSpPr txBox="1"/>
          <p:nvPr/>
        </p:nvSpPr>
        <p:spPr>
          <a:xfrm>
            <a:off x="12013046" y="8304082"/>
            <a:ext cx="3799883" cy="361950"/>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Group’s members</a:t>
            </a:r>
          </a:p>
        </p:txBody>
      </p:sp>
      <p:sp>
        <p:nvSpPr>
          <p:cNvPr id="39" name="Freeform 39"/>
          <p:cNvSpPr/>
          <p:nvPr/>
        </p:nvSpPr>
        <p:spPr>
          <a:xfrm>
            <a:off x="7263087" y="6574749"/>
            <a:ext cx="3159714" cy="3159714"/>
          </a:xfrm>
          <a:custGeom>
            <a:avLst/>
            <a:gdLst/>
            <a:ahLst/>
            <a:cxnLst/>
            <a:rect l="l" t="t" r="r" b="b"/>
            <a:pathLst>
              <a:path w="3159714" h="3159714">
                <a:moveTo>
                  <a:pt x="0" y="0"/>
                </a:moveTo>
                <a:lnTo>
                  <a:pt x="3159714" y="0"/>
                </a:lnTo>
                <a:lnTo>
                  <a:pt x="3159714" y="3159714"/>
                </a:lnTo>
                <a:lnTo>
                  <a:pt x="0" y="31597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0" name="Group 40"/>
          <p:cNvGrpSpPr/>
          <p:nvPr/>
        </p:nvGrpSpPr>
        <p:grpSpPr>
          <a:xfrm>
            <a:off x="8293359" y="7111640"/>
            <a:ext cx="1099170" cy="1042966"/>
            <a:chOff x="0" y="0"/>
            <a:chExt cx="1465560" cy="1390622"/>
          </a:xfrm>
        </p:grpSpPr>
        <p:sp>
          <p:nvSpPr>
            <p:cNvPr id="41" name="Freeform 41"/>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42" name="Freeform 42"/>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43" name="TextBox 43"/>
          <p:cNvSpPr txBox="1"/>
          <p:nvPr/>
        </p:nvSpPr>
        <p:spPr>
          <a:xfrm>
            <a:off x="6943005" y="8725407"/>
            <a:ext cx="3799883" cy="361950"/>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Injection</a:t>
            </a:r>
          </a:p>
        </p:txBody>
      </p:sp>
      <p:sp>
        <p:nvSpPr>
          <p:cNvPr id="44" name="Freeform 44"/>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5"/>
            <a:stretch>
              <a:fillRect/>
            </a:stretch>
          </a:blipFill>
        </p:spPr>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337083" y="3174198"/>
            <a:ext cx="1099170" cy="1042966"/>
            <a:chOff x="0" y="0"/>
            <a:chExt cx="1465560" cy="1390622"/>
          </a:xfrm>
        </p:grpSpPr>
        <p:sp>
          <p:nvSpPr>
            <p:cNvPr id="3" name="Freeform 3"/>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4" name="Freeform 4"/>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5" name="Freeform 5"/>
          <p:cNvSpPr/>
          <p:nvPr/>
        </p:nvSpPr>
        <p:spPr>
          <a:xfrm>
            <a:off x="-6362385" y="3307296"/>
            <a:ext cx="3159714" cy="3159714"/>
          </a:xfrm>
          <a:custGeom>
            <a:avLst/>
            <a:gdLst/>
            <a:ahLst/>
            <a:cxnLst/>
            <a:rect l="l" t="t" r="r" b="b"/>
            <a:pathLst>
              <a:path w="3159714" h="3159714">
                <a:moveTo>
                  <a:pt x="0" y="0"/>
                </a:moveTo>
                <a:lnTo>
                  <a:pt x="3159714" y="0"/>
                </a:lnTo>
                <a:lnTo>
                  <a:pt x="3159714" y="3159714"/>
                </a:lnTo>
                <a:lnTo>
                  <a:pt x="0" y="3159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332114" y="3961350"/>
            <a:ext cx="1099170" cy="1042966"/>
            <a:chOff x="0" y="0"/>
            <a:chExt cx="1465560" cy="1390622"/>
          </a:xfrm>
        </p:grpSpPr>
        <p:sp>
          <p:nvSpPr>
            <p:cNvPr id="7" name="Freeform 7"/>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8" name="Freeform 8"/>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9" name="Freeform 9"/>
          <p:cNvSpPr/>
          <p:nvPr/>
        </p:nvSpPr>
        <p:spPr>
          <a:xfrm>
            <a:off x="21337792" y="3326820"/>
            <a:ext cx="3159714" cy="3159714"/>
          </a:xfrm>
          <a:custGeom>
            <a:avLst/>
            <a:gdLst/>
            <a:ahLst/>
            <a:cxnLst/>
            <a:rect l="l" t="t" r="r" b="b"/>
            <a:pathLst>
              <a:path w="3159714" h="3159714">
                <a:moveTo>
                  <a:pt x="0" y="0"/>
                </a:moveTo>
                <a:lnTo>
                  <a:pt x="3159715" y="0"/>
                </a:lnTo>
                <a:lnTo>
                  <a:pt x="3159715" y="3159714"/>
                </a:lnTo>
                <a:lnTo>
                  <a:pt x="0" y="3159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22368063" y="3980874"/>
            <a:ext cx="1099170" cy="1042966"/>
            <a:chOff x="0" y="0"/>
            <a:chExt cx="1465560" cy="1390622"/>
          </a:xfrm>
        </p:grpSpPr>
        <p:sp>
          <p:nvSpPr>
            <p:cNvPr id="11" name="Freeform 11"/>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12" name="Freeform 12"/>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13" name="Freeform 13"/>
          <p:cNvSpPr/>
          <p:nvPr/>
        </p:nvSpPr>
        <p:spPr>
          <a:xfrm>
            <a:off x="28673650" y="2238957"/>
            <a:ext cx="3159714" cy="3159714"/>
          </a:xfrm>
          <a:custGeom>
            <a:avLst/>
            <a:gdLst/>
            <a:ahLst/>
            <a:cxnLst/>
            <a:rect l="l" t="t" r="r" b="b"/>
            <a:pathLst>
              <a:path w="3159714" h="3159714">
                <a:moveTo>
                  <a:pt x="0" y="0"/>
                </a:moveTo>
                <a:lnTo>
                  <a:pt x="3159715" y="0"/>
                </a:lnTo>
                <a:lnTo>
                  <a:pt x="3159715" y="3159714"/>
                </a:lnTo>
                <a:lnTo>
                  <a:pt x="0" y="3159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29703921" y="2893011"/>
            <a:ext cx="1099170" cy="1042966"/>
            <a:chOff x="0" y="0"/>
            <a:chExt cx="1465560" cy="1390622"/>
          </a:xfrm>
        </p:grpSpPr>
        <p:sp>
          <p:nvSpPr>
            <p:cNvPr id="15" name="Freeform 15"/>
            <p:cNvSpPr/>
            <p:nvPr/>
          </p:nvSpPr>
          <p:spPr>
            <a:xfrm>
              <a:off x="12700" y="12700"/>
              <a:ext cx="1440053" cy="1365250"/>
            </a:xfrm>
            <a:custGeom>
              <a:avLst/>
              <a:gdLst/>
              <a:ahLst/>
              <a:cxnLst/>
              <a:rect l="l" t="t" r="r" b="b"/>
              <a:pathLst>
                <a:path w="1440053" h="1365250">
                  <a:moveTo>
                    <a:pt x="0" y="227584"/>
                  </a:moveTo>
                  <a:cubicBezTo>
                    <a:pt x="0" y="101854"/>
                    <a:pt x="101981" y="0"/>
                    <a:pt x="227711" y="0"/>
                  </a:cubicBezTo>
                  <a:lnTo>
                    <a:pt x="1212342" y="0"/>
                  </a:lnTo>
                  <a:cubicBezTo>
                    <a:pt x="1338072" y="0"/>
                    <a:pt x="1440053" y="101854"/>
                    <a:pt x="1440053" y="227584"/>
                  </a:cubicBezTo>
                  <a:lnTo>
                    <a:pt x="1440053" y="1137666"/>
                  </a:lnTo>
                  <a:cubicBezTo>
                    <a:pt x="1440053" y="1263396"/>
                    <a:pt x="1338072" y="1365250"/>
                    <a:pt x="1212342" y="1365250"/>
                  </a:cubicBezTo>
                  <a:lnTo>
                    <a:pt x="227711" y="1365250"/>
                  </a:lnTo>
                  <a:cubicBezTo>
                    <a:pt x="101981" y="1365250"/>
                    <a:pt x="0" y="1263396"/>
                    <a:pt x="0" y="1137666"/>
                  </a:cubicBezTo>
                  <a:close/>
                </a:path>
              </a:pathLst>
            </a:custGeom>
            <a:solidFill>
              <a:srgbClr val="000000"/>
            </a:solidFill>
          </p:spPr>
        </p:sp>
        <p:sp>
          <p:nvSpPr>
            <p:cNvPr id="16" name="Freeform 16"/>
            <p:cNvSpPr/>
            <p:nvPr/>
          </p:nvSpPr>
          <p:spPr>
            <a:xfrm>
              <a:off x="0" y="0"/>
              <a:ext cx="1465453" cy="1390650"/>
            </a:xfrm>
            <a:custGeom>
              <a:avLst/>
              <a:gdLst/>
              <a:ahLst/>
              <a:cxnLst/>
              <a:rect l="l" t="t" r="r" b="b"/>
              <a:pathLst>
                <a:path w="1465453" h="1390650">
                  <a:moveTo>
                    <a:pt x="0" y="240284"/>
                  </a:moveTo>
                  <a:cubicBezTo>
                    <a:pt x="0" y="107569"/>
                    <a:pt x="107696" y="0"/>
                    <a:pt x="240411" y="0"/>
                  </a:cubicBezTo>
                  <a:lnTo>
                    <a:pt x="1225042" y="0"/>
                  </a:lnTo>
                  <a:lnTo>
                    <a:pt x="1225042" y="12700"/>
                  </a:lnTo>
                  <a:lnTo>
                    <a:pt x="1225042" y="0"/>
                  </a:lnTo>
                  <a:cubicBezTo>
                    <a:pt x="1357884" y="0"/>
                    <a:pt x="1465453" y="107569"/>
                    <a:pt x="1465453" y="240284"/>
                  </a:cubicBezTo>
                  <a:lnTo>
                    <a:pt x="1452753" y="240284"/>
                  </a:lnTo>
                  <a:lnTo>
                    <a:pt x="1465453" y="240284"/>
                  </a:lnTo>
                  <a:lnTo>
                    <a:pt x="1465453" y="1150366"/>
                  </a:lnTo>
                  <a:lnTo>
                    <a:pt x="1452753" y="1150366"/>
                  </a:lnTo>
                  <a:lnTo>
                    <a:pt x="1465453" y="1150366"/>
                  </a:lnTo>
                  <a:cubicBezTo>
                    <a:pt x="1465453" y="1283081"/>
                    <a:pt x="1357757" y="1390650"/>
                    <a:pt x="1225042" y="1390650"/>
                  </a:cubicBezTo>
                  <a:lnTo>
                    <a:pt x="1225042" y="1377950"/>
                  </a:lnTo>
                  <a:lnTo>
                    <a:pt x="1225042" y="1390650"/>
                  </a:lnTo>
                  <a:lnTo>
                    <a:pt x="240411" y="1390650"/>
                  </a:lnTo>
                  <a:lnTo>
                    <a:pt x="240411" y="1377950"/>
                  </a:lnTo>
                  <a:lnTo>
                    <a:pt x="240411" y="1390650"/>
                  </a:lnTo>
                  <a:cubicBezTo>
                    <a:pt x="107696" y="1390650"/>
                    <a:pt x="0" y="1283081"/>
                    <a:pt x="0" y="1150366"/>
                  </a:cubicBezTo>
                  <a:lnTo>
                    <a:pt x="0" y="240284"/>
                  </a:lnTo>
                  <a:lnTo>
                    <a:pt x="12700" y="240284"/>
                  </a:lnTo>
                  <a:lnTo>
                    <a:pt x="0" y="240284"/>
                  </a:lnTo>
                  <a:moveTo>
                    <a:pt x="25400" y="240284"/>
                  </a:moveTo>
                  <a:lnTo>
                    <a:pt x="25400" y="1150366"/>
                  </a:lnTo>
                  <a:lnTo>
                    <a:pt x="12700" y="1150366"/>
                  </a:lnTo>
                  <a:lnTo>
                    <a:pt x="25400" y="1150366"/>
                  </a:lnTo>
                  <a:cubicBezTo>
                    <a:pt x="25400" y="1268984"/>
                    <a:pt x="121666" y="1365250"/>
                    <a:pt x="240411" y="1365250"/>
                  </a:cubicBezTo>
                  <a:lnTo>
                    <a:pt x="1225042" y="1365250"/>
                  </a:lnTo>
                  <a:cubicBezTo>
                    <a:pt x="1343787" y="1365250"/>
                    <a:pt x="1440053" y="1269111"/>
                    <a:pt x="1440053" y="1150366"/>
                  </a:cubicBezTo>
                  <a:lnTo>
                    <a:pt x="1440053" y="240284"/>
                  </a:lnTo>
                  <a:cubicBezTo>
                    <a:pt x="1440180" y="121539"/>
                    <a:pt x="1343914" y="25400"/>
                    <a:pt x="1225042" y="25400"/>
                  </a:cubicBezTo>
                  <a:lnTo>
                    <a:pt x="240411" y="25400"/>
                  </a:lnTo>
                  <a:lnTo>
                    <a:pt x="240411" y="12700"/>
                  </a:lnTo>
                  <a:lnTo>
                    <a:pt x="240411" y="25400"/>
                  </a:lnTo>
                  <a:cubicBezTo>
                    <a:pt x="121666" y="25400"/>
                    <a:pt x="25400" y="121539"/>
                    <a:pt x="25400" y="240284"/>
                  </a:cubicBezTo>
                  <a:close/>
                </a:path>
              </a:pathLst>
            </a:custGeom>
            <a:solidFill>
              <a:srgbClr val="172C51"/>
            </a:solidFill>
          </p:spPr>
        </p:sp>
      </p:grpSp>
      <p:sp>
        <p:nvSpPr>
          <p:cNvPr id="17" name="Freeform 17"/>
          <p:cNvSpPr/>
          <p:nvPr/>
        </p:nvSpPr>
        <p:spPr>
          <a:xfrm>
            <a:off x="-130750" y="3326820"/>
            <a:ext cx="18396618" cy="7142167"/>
          </a:xfrm>
          <a:custGeom>
            <a:avLst/>
            <a:gdLst/>
            <a:ahLst/>
            <a:cxnLst/>
            <a:rect l="l" t="t" r="r" b="b"/>
            <a:pathLst>
              <a:path w="18396618" h="7142167">
                <a:moveTo>
                  <a:pt x="0" y="0"/>
                </a:moveTo>
                <a:lnTo>
                  <a:pt x="18396618" y="0"/>
                </a:lnTo>
                <a:lnTo>
                  <a:pt x="18396618" y="7142168"/>
                </a:lnTo>
                <a:lnTo>
                  <a:pt x="0" y="7142168"/>
                </a:lnTo>
                <a:lnTo>
                  <a:pt x="0" y="0"/>
                </a:lnTo>
                <a:close/>
              </a:path>
            </a:pathLst>
          </a:custGeom>
          <a:blipFill>
            <a:blip r:embed="rId4">
              <a:alphaModFix amt="27000"/>
            </a:blip>
            <a:stretch>
              <a:fillRect t="-104934" b="-52643"/>
            </a:stretch>
          </a:blipFill>
        </p:spPr>
      </p:sp>
      <p:grpSp>
        <p:nvGrpSpPr>
          <p:cNvPr id="18" name="Group 18"/>
          <p:cNvGrpSpPr/>
          <p:nvPr/>
        </p:nvGrpSpPr>
        <p:grpSpPr>
          <a:xfrm>
            <a:off x="-26978" y="5938473"/>
            <a:ext cx="18396618" cy="4387416"/>
            <a:chOff x="0" y="0"/>
            <a:chExt cx="24528824" cy="5849888"/>
          </a:xfrm>
        </p:grpSpPr>
        <p:sp>
          <p:nvSpPr>
            <p:cNvPr id="19" name="Freeform 19"/>
            <p:cNvSpPr/>
            <p:nvPr/>
          </p:nvSpPr>
          <p:spPr>
            <a:xfrm>
              <a:off x="0" y="0"/>
              <a:ext cx="24528780" cy="5849874"/>
            </a:xfrm>
            <a:custGeom>
              <a:avLst/>
              <a:gdLst/>
              <a:ahLst/>
              <a:cxnLst/>
              <a:rect l="l" t="t" r="r" b="b"/>
              <a:pathLst>
                <a:path w="24528780" h="5849874">
                  <a:moveTo>
                    <a:pt x="0" y="0"/>
                  </a:moveTo>
                  <a:lnTo>
                    <a:pt x="24528780" y="0"/>
                  </a:lnTo>
                  <a:lnTo>
                    <a:pt x="24528780" y="5849874"/>
                  </a:lnTo>
                  <a:lnTo>
                    <a:pt x="0" y="5849874"/>
                  </a:lnTo>
                  <a:close/>
                </a:path>
              </a:pathLst>
            </a:custGeom>
            <a:gradFill rotWithShape="1">
              <a:gsLst>
                <a:gs pos="0">
                  <a:srgbClr val="000000">
                    <a:alpha val="0"/>
                  </a:srgbClr>
                </a:gs>
                <a:gs pos="99000">
                  <a:srgbClr val="000000">
                    <a:alpha val="100000"/>
                  </a:srgbClr>
                </a:gs>
              </a:gsLst>
              <a:lin ang="5400000"/>
            </a:gradFill>
          </p:spPr>
        </p:sp>
      </p:grpSp>
      <p:grpSp>
        <p:nvGrpSpPr>
          <p:cNvPr id="20" name="Group 20"/>
          <p:cNvGrpSpPr/>
          <p:nvPr/>
        </p:nvGrpSpPr>
        <p:grpSpPr>
          <a:xfrm>
            <a:off x="4771255" y="6901368"/>
            <a:ext cx="13494613" cy="2461625"/>
            <a:chOff x="0" y="0"/>
            <a:chExt cx="17992817" cy="3282167"/>
          </a:xfrm>
        </p:grpSpPr>
        <p:sp>
          <p:nvSpPr>
            <p:cNvPr id="21" name="Freeform 21"/>
            <p:cNvSpPr/>
            <p:nvPr/>
          </p:nvSpPr>
          <p:spPr>
            <a:xfrm>
              <a:off x="0" y="0"/>
              <a:ext cx="17992818" cy="3282127"/>
            </a:xfrm>
            <a:custGeom>
              <a:avLst/>
              <a:gdLst/>
              <a:ahLst/>
              <a:cxnLst/>
              <a:rect l="l" t="t" r="r" b="b"/>
              <a:pathLst>
                <a:path w="17992818" h="3282127">
                  <a:moveTo>
                    <a:pt x="0" y="547003"/>
                  </a:moveTo>
                  <a:cubicBezTo>
                    <a:pt x="0" y="244876"/>
                    <a:pt x="278386" y="0"/>
                    <a:pt x="621858" y="0"/>
                  </a:cubicBezTo>
                  <a:lnTo>
                    <a:pt x="17370960" y="0"/>
                  </a:lnTo>
                  <a:cubicBezTo>
                    <a:pt x="17714432" y="0"/>
                    <a:pt x="17992818" y="244876"/>
                    <a:pt x="17992818" y="547003"/>
                  </a:cubicBezTo>
                  <a:lnTo>
                    <a:pt x="17992818" y="2735124"/>
                  </a:lnTo>
                  <a:cubicBezTo>
                    <a:pt x="17992818" y="3037250"/>
                    <a:pt x="17714432" y="3282127"/>
                    <a:pt x="17370960" y="3282127"/>
                  </a:cubicBezTo>
                  <a:lnTo>
                    <a:pt x="621858" y="3282127"/>
                  </a:lnTo>
                  <a:cubicBezTo>
                    <a:pt x="278386" y="3282126"/>
                    <a:pt x="0" y="3037250"/>
                    <a:pt x="0" y="2735124"/>
                  </a:cubicBezTo>
                  <a:close/>
                </a:path>
              </a:pathLst>
            </a:custGeom>
            <a:solidFill>
              <a:srgbClr val="FFFFFF">
                <a:alpha val="38039"/>
              </a:srgbClr>
            </a:solidFill>
          </p:spPr>
        </p:sp>
        <p:sp>
          <p:nvSpPr>
            <p:cNvPr id="22" name="TextBox 22"/>
            <p:cNvSpPr txBox="1"/>
            <p:nvPr/>
          </p:nvSpPr>
          <p:spPr>
            <a:xfrm>
              <a:off x="0" y="-9525"/>
              <a:ext cx="17992817" cy="3291692"/>
            </a:xfrm>
            <a:prstGeom prst="rect">
              <a:avLst/>
            </a:prstGeom>
          </p:spPr>
          <p:txBody>
            <a:bodyPr lIns="50800" tIns="50800" rIns="50800" bIns="50800" rtlCol="0" anchor="ctr"/>
            <a:lstStyle/>
            <a:p>
              <a:pPr algn="ctr">
                <a:lnSpc>
                  <a:spcPts val="2520"/>
                </a:lnSpc>
              </a:pPr>
              <a:r>
                <a:rPr lang="en-US" sz="2100">
                  <a:solidFill>
                    <a:srgbClr val="FFFFFF"/>
                  </a:solidFill>
                  <a:latin typeface="Bree Serif"/>
                </a:rPr>
                <a:t>Security is a crucial aspect of web development because the web is a public and open platform that is vulnerable to various types of attacks and threats. Without proper security measures, web applications and websites can be easily compromised, leading to unauthorized access, data breaches, and other malicious activities.</a:t>
              </a:r>
            </a:p>
          </p:txBody>
        </p:sp>
      </p:grpSp>
      <p:grpSp>
        <p:nvGrpSpPr>
          <p:cNvPr id="23" name="Group 23"/>
          <p:cNvGrpSpPr/>
          <p:nvPr/>
        </p:nvGrpSpPr>
        <p:grpSpPr>
          <a:xfrm>
            <a:off x="7280793" y="161699"/>
            <a:ext cx="3726414" cy="600690"/>
            <a:chOff x="0" y="0"/>
            <a:chExt cx="4968552" cy="800920"/>
          </a:xfrm>
        </p:grpSpPr>
        <p:sp>
          <p:nvSpPr>
            <p:cNvPr id="24" name="Freeform 24"/>
            <p:cNvSpPr/>
            <p:nvPr/>
          </p:nvSpPr>
          <p:spPr>
            <a:xfrm>
              <a:off x="0" y="0"/>
              <a:ext cx="4968494" cy="800862"/>
            </a:xfrm>
            <a:custGeom>
              <a:avLst/>
              <a:gdLst/>
              <a:ahLst/>
              <a:cxnLst/>
              <a:rect l="l" t="t" r="r" b="b"/>
              <a:pathLst>
                <a:path w="4968494" h="800862">
                  <a:moveTo>
                    <a:pt x="0" y="400431"/>
                  </a:moveTo>
                  <a:cubicBezTo>
                    <a:pt x="0" y="179324"/>
                    <a:pt x="179324" y="0"/>
                    <a:pt x="400431" y="0"/>
                  </a:cubicBezTo>
                  <a:lnTo>
                    <a:pt x="4568063" y="0"/>
                  </a:lnTo>
                  <a:cubicBezTo>
                    <a:pt x="4789170" y="0"/>
                    <a:pt x="4968494" y="179324"/>
                    <a:pt x="4968494" y="400431"/>
                  </a:cubicBezTo>
                  <a:cubicBezTo>
                    <a:pt x="4968494" y="621538"/>
                    <a:pt x="4789170" y="800862"/>
                    <a:pt x="4568063" y="800862"/>
                  </a:cubicBezTo>
                  <a:lnTo>
                    <a:pt x="400431" y="800862"/>
                  </a:lnTo>
                  <a:cubicBezTo>
                    <a:pt x="179324" y="800862"/>
                    <a:pt x="0" y="621665"/>
                    <a:pt x="0" y="400431"/>
                  </a:cubicBezTo>
                  <a:close/>
                </a:path>
              </a:pathLst>
            </a:custGeom>
            <a:solidFill>
              <a:srgbClr val="404040"/>
            </a:solidFill>
          </p:spPr>
        </p:sp>
      </p:grpSp>
      <p:grpSp>
        <p:nvGrpSpPr>
          <p:cNvPr id="25" name="Group 25"/>
          <p:cNvGrpSpPr/>
          <p:nvPr/>
        </p:nvGrpSpPr>
        <p:grpSpPr>
          <a:xfrm>
            <a:off x="6924742" y="10047606"/>
            <a:ext cx="4438515" cy="121262"/>
            <a:chOff x="0" y="0"/>
            <a:chExt cx="5918020" cy="161682"/>
          </a:xfrm>
        </p:grpSpPr>
        <p:sp>
          <p:nvSpPr>
            <p:cNvPr id="26" name="Freeform 26"/>
            <p:cNvSpPr/>
            <p:nvPr/>
          </p:nvSpPr>
          <p:spPr>
            <a:xfrm>
              <a:off x="0" y="0"/>
              <a:ext cx="5918073" cy="161798"/>
            </a:xfrm>
            <a:custGeom>
              <a:avLst/>
              <a:gdLst/>
              <a:ahLst/>
              <a:cxnLst/>
              <a:rect l="l" t="t" r="r" b="b"/>
              <a:pathLst>
                <a:path w="5918073" h="161798">
                  <a:moveTo>
                    <a:pt x="0" y="80899"/>
                  </a:moveTo>
                  <a:cubicBezTo>
                    <a:pt x="0" y="36195"/>
                    <a:pt x="36195" y="0"/>
                    <a:pt x="80899" y="0"/>
                  </a:cubicBezTo>
                  <a:lnTo>
                    <a:pt x="5837174" y="0"/>
                  </a:lnTo>
                  <a:cubicBezTo>
                    <a:pt x="5881878" y="0"/>
                    <a:pt x="5918073" y="36195"/>
                    <a:pt x="5918073" y="80899"/>
                  </a:cubicBezTo>
                  <a:cubicBezTo>
                    <a:pt x="5918073" y="125603"/>
                    <a:pt x="5881878" y="161798"/>
                    <a:pt x="5837174" y="161798"/>
                  </a:cubicBezTo>
                  <a:lnTo>
                    <a:pt x="80899" y="161798"/>
                  </a:lnTo>
                  <a:cubicBezTo>
                    <a:pt x="36195" y="161671"/>
                    <a:pt x="0" y="125476"/>
                    <a:pt x="0" y="80899"/>
                  </a:cubicBezTo>
                  <a:close/>
                </a:path>
              </a:pathLst>
            </a:custGeom>
            <a:solidFill>
              <a:srgbClr val="FFFFFF"/>
            </a:solidFill>
          </p:spPr>
        </p:sp>
      </p:grpSp>
      <p:sp>
        <p:nvSpPr>
          <p:cNvPr id="27" name="Freeform 27"/>
          <p:cNvSpPr/>
          <p:nvPr/>
        </p:nvSpPr>
        <p:spPr>
          <a:xfrm>
            <a:off x="213302" y="4919071"/>
            <a:ext cx="3995314" cy="4339229"/>
          </a:xfrm>
          <a:custGeom>
            <a:avLst/>
            <a:gdLst/>
            <a:ahLst/>
            <a:cxnLst/>
            <a:rect l="l" t="t" r="r" b="b"/>
            <a:pathLst>
              <a:path w="3995314" h="4339229">
                <a:moveTo>
                  <a:pt x="0" y="0"/>
                </a:moveTo>
                <a:lnTo>
                  <a:pt x="3995314" y="0"/>
                </a:lnTo>
                <a:lnTo>
                  <a:pt x="3995314" y="4339229"/>
                </a:lnTo>
                <a:lnTo>
                  <a:pt x="0" y="4339229"/>
                </a:lnTo>
                <a:lnTo>
                  <a:pt x="0" y="0"/>
                </a:lnTo>
                <a:close/>
              </a:path>
            </a:pathLst>
          </a:custGeom>
          <a:blipFill>
            <a:blip r:embed="rId5">
              <a:alphaModFix amt="97000"/>
            </a:blip>
            <a:stretch>
              <a:fillRect l="-72939" t="-31810" r="-64564" b="-86869"/>
            </a:stretch>
          </a:blipFill>
        </p:spPr>
      </p:sp>
      <p:sp>
        <p:nvSpPr>
          <p:cNvPr id="28" name="TextBox 28"/>
          <p:cNvSpPr txBox="1"/>
          <p:nvPr/>
        </p:nvSpPr>
        <p:spPr>
          <a:xfrm>
            <a:off x="-16687440" y="4444566"/>
            <a:ext cx="3799883" cy="785723"/>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Phương thức</a:t>
            </a:r>
          </a:p>
          <a:p>
            <a:pPr algn="ctr">
              <a:lnSpc>
                <a:spcPts val="2879"/>
              </a:lnSpc>
            </a:pPr>
            <a:r>
              <a:rPr lang="en-US" sz="2400">
                <a:solidFill>
                  <a:srgbClr val="000000"/>
                </a:solidFill>
                <a:latin typeface="Bree Serif"/>
              </a:rPr>
              <a:t>Biểu đạt</a:t>
            </a:r>
          </a:p>
        </p:txBody>
      </p:sp>
      <p:sp>
        <p:nvSpPr>
          <p:cNvPr id="29" name="TextBox 29"/>
          <p:cNvSpPr txBox="1"/>
          <p:nvPr/>
        </p:nvSpPr>
        <p:spPr>
          <a:xfrm>
            <a:off x="-6682471" y="5231718"/>
            <a:ext cx="3799882" cy="416391"/>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Thể loại</a:t>
            </a:r>
          </a:p>
        </p:txBody>
      </p:sp>
      <p:sp>
        <p:nvSpPr>
          <p:cNvPr id="30" name="TextBox 30"/>
          <p:cNvSpPr txBox="1"/>
          <p:nvPr/>
        </p:nvSpPr>
        <p:spPr>
          <a:xfrm>
            <a:off x="21017706" y="5251242"/>
            <a:ext cx="3799883" cy="416391"/>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Hoàn cảnh</a:t>
            </a:r>
          </a:p>
        </p:txBody>
      </p:sp>
      <p:sp>
        <p:nvSpPr>
          <p:cNvPr id="31" name="TextBox 31"/>
          <p:cNvSpPr txBox="1"/>
          <p:nvPr/>
        </p:nvSpPr>
        <p:spPr>
          <a:xfrm>
            <a:off x="28353564" y="4163379"/>
            <a:ext cx="3799883" cy="416391"/>
          </a:xfrm>
          <a:prstGeom prst="rect">
            <a:avLst/>
          </a:prstGeom>
        </p:spPr>
        <p:txBody>
          <a:bodyPr lIns="0" tIns="0" rIns="0" bIns="0" rtlCol="0" anchor="t">
            <a:spAutoFit/>
          </a:bodyPr>
          <a:lstStyle/>
          <a:p>
            <a:pPr algn="ctr">
              <a:lnSpc>
                <a:spcPts val="2879"/>
              </a:lnSpc>
            </a:pPr>
            <a:r>
              <a:rPr lang="en-US" sz="2400">
                <a:solidFill>
                  <a:srgbClr val="000000"/>
                </a:solidFill>
                <a:latin typeface="Bree Serif"/>
              </a:rPr>
              <a:t>Tác phẩm</a:t>
            </a:r>
          </a:p>
        </p:txBody>
      </p:sp>
      <p:sp>
        <p:nvSpPr>
          <p:cNvPr id="32" name="TextBox 32"/>
          <p:cNvSpPr txBox="1"/>
          <p:nvPr/>
        </p:nvSpPr>
        <p:spPr>
          <a:xfrm>
            <a:off x="3510804" y="1229825"/>
            <a:ext cx="11536422" cy="657225"/>
          </a:xfrm>
          <a:prstGeom prst="rect">
            <a:avLst/>
          </a:prstGeom>
        </p:spPr>
        <p:txBody>
          <a:bodyPr lIns="0" tIns="0" rIns="0" bIns="0" rtlCol="0" anchor="t">
            <a:spAutoFit/>
          </a:bodyPr>
          <a:lstStyle/>
          <a:p>
            <a:pPr algn="ctr">
              <a:lnSpc>
                <a:spcPts val="5040"/>
              </a:lnSpc>
            </a:pPr>
            <a:r>
              <a:rPr lang="en-US" sz="4200">
                <a:solidFill>
                  <a:srgbClr val="FFFFFF"/>
                </a:solidFill>
                <a:latin typeface="Arimo"/>
              </a:rPr>
              <a:t>Motivation</a:t>
            </a:r>
          </a:p>
        </p:txBody>
      </p:sp>
      <p:sp>
        <p:nvSpPr>
          <p:cNvPr id="33" name="Freeform 33"/>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6"/>
            <a:stretch>
              <a:fillRect/>
            </a:stretch>
          </a:blipFill>
        </p:spPr>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440144" y="10047606"/>
            <a:ext cx="3731426" cy="121262"/>
            <a:chOff x="0" y="0"/>
            <a:chExt cx="4975234" cy="161682"/>
          </a:xfrm>
        </p:grpSpPr>
        <p:sp>
          <p:nvSpPr>
            <p:cNvPr id="3" name="Freeform 3"/>
            <p:cNvSpPr/>
            <p:nvPr/>
          </p:nvSpPr>
          <p:spPr>
            <a:xfrm>
              <a:off x="0" y="0"/>
              <a:ext cx="4975352" cy="161798"/>
            </a:xfrm>
            <a:custGeom>
              <a:avLst/>
              <a:gdLst/>
              <a:ahLst/>
              <a:cxnLst/>
              <a:rect l="l" t="t" r="r" b="b"/>
              <a:pathLst>
                <a:path w="4975352" h="161798">
                  <a:moveTo>
                    <a:pt x="0" y="80899"/>
                  </a:moveTo>
                  <a:cubicBezTo>
                    <a:pt x="0" y="36195"/>
                    <a:pt x="36195" y="0"/>
                    <a:pt x="80899" y="0"/>
                  </a:cubicBezTo>
                  <a:lnTo>
                    <a:pt x="4894453" y="0"/>
                  </a:lnTo>
                  <a:cubicBezTo>
                    <a:pt x="4939157" y="0"/>
                    <a:pt x="4975352" y="36195"/>
                    <a:pt x="4975352" y="80899"/>
                  </a:cubicBezTo>
                  <a:cubicBezTo>
                    <a:pt x="4975352" y="125603"/>
                    <a:pt x="4939157" y="161798"/>
                    <a:pt x="4894453" y="161798"/>
                  </a:cubicBezTo>
                  <a:lnTo>
                    <a:pt x="80899" y="161798"/>
                  </a:lnTo>
                  <a:cubicBezTo>
                    <a:pt x="36195" y="161671"/>
                    <a:pt x="0" y="125476"/>
                    <a:pt x="0" y="80899"/>
                  </a:cubicBezTo>
                  <a:close/>
                </a:path>
              </a:pathLst>
            </a:custGeom>
            <a:solidFill>
              <a:srgbClr val="FFFFFF"/>
            </a:solidFill>
          </p:spPr>
        </p:sp>
      </p:grpSp>
      <p:grpSp>
        <p:nvGrpSpPr>
          <p:cNvPr id="4" name="Group 4"/>
          <p:cNvGrpSpPr/>
          <p:nvPr/>
        </p:nvGrpSpPr>
        <p:grpSpPr>
          <a:xfrm>
            <a:off x="0" y="-28137"/>
            <a:ext cx="4607496" cy="10315137"/>
            <a:chOff x="0" y="0"/>
            <a:chExt cx="6143328" cy="13753516"/>
          </a:xfrm>
        </p:grpSpPr>
        <p:sp>
          <p:nvSpPr>
            <p:cNvPr id="5" name="Freeform 5"/>
            <p:cNvSpPr/>
            <p:nvPr/>
          </p:nvSpPr>
          <p:spPr>
            <a:xfrm>
              <a:off x="0" y="0"/>
              <a:ext cx="6143371" cy="13753464"/>
            </a:xfrm>
            <a:custGeom>
              <a:avLst/>
              <a:gdLst/>
              <a:ahLst/>
              <a:cxnLst/>
              <a:rect l="l" t="t" r="r" b="b"/>
              <a:pathLst>
                <a:path w="6143371" h="13753464">
                  <a:moveTo>
                    <a:pt x="0" y="0"/>
                  </a:moveTo>
                  <a:lnTo>
                    <a:pt x="6143371" y="0"/>
                  </a:lnTo>
                  <a:lnTo>
                    <a:pt x="6143371" y="13753464"/>
                  </a:lnTo>
                  <a:lnTo>
                    <a:pt x="0" y="13753464"/>
                  </a:lnTo>
                  <a:close/>
                </a:path>
              </a:pathLst>
            </a:custGeom>
            <a:solidFill>
              <a:srgbClr val="242424"/>
            </a:solidFill>
          </p:spPr>
        </p:sp>
      </p:grpSp>
      <p:sp>
        <p:nvSpPr>
          <p:cNvPr id="6" name="Freeform 6"/>
          <p:cNvSpPr/>
          <p:nvPr/>
        </p:nvSpPr>
        <p:spPr>
          <a:xfrm>
            <a:off x="287016" y="307150"/>
            <a:ext cx="870722" cy="222650"/>
          </a:xfrm>
          <a:custGeom>
            <a:avLst/>
            <a:gdLst/>
            <a:ahLst/>
            <a:cxnLst/>
            <a:rect l="l" t="t" r="r" b="b"/>
            <a:pathLst>
              <a:path w="870722" h="222650">
                <a:moveTo>
                  <a:pt x="0" y="0"/>
                </a:moveTo>
                <a:lnTo>
                  <a:pt x="870722" y="0"/>
                </a:lnTo>
                <a:lnTo>
                  <a:pt x="870722" y="222650"/>
                </a:lnTo>
                <a:lnTo>
                  <a:pt x="0" y="222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87016" y="1039044"/>
            <a:ext cx="3929280" cy="790036"/>
            <a:chOff x="0" y="0"/>
            <a:chExt cx="5239040" cy="1053382"/>
          </a:xfrm>
        </p:grpSpPr>
        <p:sp>
          <p:nvSpPr>
            <p:cNvPr id="8" name="Freeform 8">
              <a:hlinkClick r:id="rId4" action="ppaction://hlinksldjump"/>
            </p:cNvPr>
            <p:cNvSpPr/>
            <p:nvPr/>
          </p:nvSpPr>
          <p:spPr>
            <a:xfrm>
              <a:off x="0" y="0"/>
              <a:ext cx="5239004" cy="1053338"/>
            </a:xfrm>
            <a:custGeom>
              <a:avLst/>
              <a:gdLst/>
              <a:ahLst/>
              <a:cxnLst/>
              <a:rect l="l" t="t" r="r" b="b"/>
              <a:pathLst>
                <a:path w="5239004" h="1053338">
                  <a:moveTo>
                    <a:pt x="0" y="175514"/>
                  </a:moveTo>
                  <a:cubicBezTo>
                    <a:pt x="0" y="78613"/>
                    <a:pt x="78613" y="0"/>
                    <a:pt x="175514" y="0"/>
                  </a:cubicBezTo>
                  <a:lnTo>
                    <a:pt x="5063490" y="0"/>
                  </a:lnTo>
                  <a:cubicBezTo>
                    <a:pt x="5160391" y="0"/>
                    <a:pt x="5239004" y="78613"/>
                    <a:pt x="5239004" y="175514"/>
                  </a:cubicBezTo>
                  <a:lnTo>
                    <a:pt x="5239004" y="877824"/>
                  </a:lnTo>
                  <a:cubicBezTo>
                    <a:pt x="5239004" y="974725"/>
                    <a:pt x="5160391" y="1053338"/>
                    <a:pt x="5063490" y="1053338"/>
                  </a:cubicBezTo>
                  <a:lnTo>
                    <a:pt x="175514" y="1053338"/>
                  </a:lnTo>
                  <a:cubicBezTo>
                    <a:pt x="78613" y="1053338"/>
                    <a:pt x="0" y="974725"/>
                    <a:pt x="0" y="877824"/>
                  </a:cubicBezTo>
                  <a:close/>
                </a:path>
              </a:pathLst>
            </a:custGeom>
            <a:solidFill>
              <a:srgbClr val="3E3E3E"/>
            </a:solidFill>
          </p:spPr>
        </p:sp>
      </p:grpSp>
      <p:grpSp>
        <p:nvGrpSpPr>
          <p:cNvPr id="9" name="Group 9"/>
          <p:cNvGrpSpPr/>
          <p:nvPr/>
        </p:nvGrpSpPr>
        <p:grpSpPr>
          <a:xfrm>
            <a:off x="406024" y="1148315"/>
            <a:ext cx="453999" cy="453999"/>
            <a:chOff x="0" y="0"/>
            <a:chExt cx="605332" cy="605332"/>
          </a:xfrm>
        </p:grpSpPr>
        <p:sp>
          <p:nvSpPr>
            <p:cNvPr id="10" name="Freeform 10"/>
            <p:cNvSpPr/>
            <p:nvPr/>
          </p:nvSpPr>
          <p:spPr>
            <a:xfrm>
              <a:off x="-1651" y="0"/>
              <a:ext cx="608584" cy="606679"/>
            </a:xfrm>
            <a:custGeom>
              <a:avLst/>
              <a:gdLst/>
              <a:ahLst/>
              <a:cxnLst/>
              <a:rect l="l" t="t" r="r" b="b"/>
              <a:pathLst>
                <a:path w="608584" h="606679">
                  <a:moveTo>
                    <a:pt x="20701" y="216662"/>
                  </a:moveTo>
                  <a:lnTo>
                    <a:pt x="237363" y="216662"/>
                  </a:lnTo>
                  <a:lnTo>
                    <a:pt x="237363" y="235712"/>
                  </a:lnTo>
                  <a:lnTo>
                    <a:pt x="219202" y="230124"/>
                  </a:lnTo>
                  <a:lnTo>
                    <a:pt x="286131" y="13462"/>
                  </a:lnTo>
                  <a:cubicBezTo>
                    <a:pt x="288544" y="5461"/>
                    <a:pt x="295910" y="0"/>
                    <a:pt x="304292" y="0"/>
                  </a:cubicBezTo>
                  <a:cubicBezTo>
                    <a:pt x="312674" y="0"/>
                    <a:pt x="320040" y="5461"/>
                    <a:pt x="322453" y="13462"/>
                  </a:cubicBezTo>
                  <a:lnTo>
                    <a:pt x="389382" y="230124"/>
                  </a:lnTo>
                  <a:lnTo>
                    <a:pt x="371221" y="235712"/>
                  </a:lnTo>
                  <a:lnTo>
                    <a:pt x="371221" y="216662"/>
                  </a:lnTo>
                  <a:lnTo>
                    <a:pt x="587883" y="216662"/>
                  </a:lnTo>
                  <a:cubicBezTo>
                    <a:pt x="596011" y="216662"/>
                    <a:pt x="603250" y="221869"/>
                    <a:pt x="605917" y="229616"/>
                  </a:cubicBezTo>
                  <a:cubicBezTo>
                    <a:pt x="608584" y="237363"/>
                    <a:pt x="605917" y="245872"/>
                    <a:pt x="599440" y="250825"/>
                  </a:cubicBezTo>
                  <a:lnTo>
                    <a:pt x="424180" y="384810"/>
                  </a:lnTo>
                  <a:lnTo>
                    <a:pt x="412623" y="369697"/>
                  </a:lnTo>
                  <a:lnTo>
                    <a:pt x="430784" y="364109"/>
                  </a:lnTo>
                  <a:lnTo>
                    <a:pt x="497713" y="580771"/>
                  </a:lnTo>
                  <a:cubicBezTo>
                    <a:pt x="500126" y="588645"/>
                    <a:pt x="497205" y="597281"/>
                    <a:pt x="490474" y="601980"/>
                  </a:cubicBezTo>
                  <a:cubicBezTo>
                    <a:pt x="483743" y="606679"/>
                    <a:pt x="474599" y="606552"/>
                    <a:pt x="467995" y="601472"/>
                  </a:cubicBezTo>
                  <a:lnTo>
                    <a:pt x="292735" y="467487"/>
                  </a:lnTo>
                  <a:lnTo>
                    <a:pt x="304292" y="452374"/>
                  </a:lnTo>
                  <a:lnTo>
                    <a:pt x="315849" y="467487"/>
                  </a:lnTo>
                  <a:lnTo>
                    <a:pt x="140589" y="601345"/>
                  </a:lnTo>
                  <a:cubicBezTo>
                    <a:pt x="133985" y="606425"/>
                    <a:pt x="124968" y="606552"/>
                    <a:pt x="118110" y="601853"/>
                  </a:cubicBezTo>
                  <a:cubicBezTo>
                    <a:pt x="111252" y="597154"/>
                    <a:pt x="108331" y="588518"/>
                    <a:pt x="110871" y="580644"/>
                  </a:cubicBezTo>
                  <a:lnTo>
                    <a:pt x="177800" y="363982"/>
                  </a:lnTo>
                  <a:lnTo>
                    <a:pt x="195961" y="369570"/>
                  </a:lnTo>
                  <a:lnTo>
                    <a:pt x="184404" y="384683"/>
                  </a:lnTo>
                  <a:lnTo>
                    <a:pt x="9144" y="250825"/>
                  </a:lnTo>
                  <a:cubicBezTo>
                    <a:pt x="2667" y="245872"/>
                    <a:pt x="0" y="237363"/>
                    <a:pt x="2667" y="229616"/>
                  </a:cubicBezTo>
                  <a:cubicBezTo>
                    <a:pt x="5334" y="221869"/>
                    <a:pt x="12573" y="216662"/>
                    <a:pt x="20701" y="216662"/>
                  </a:cubicBezTo>
                  <a:moveTo>
                    <a:pt x="20701" y="254762"/>
                  </a:moveTo>
                  <a:lnTo>
                    <a:pt x="20701" y="235712"/>
                  </a:lnTo>
                  <a:lnTo>
                    <a:pt x="32258" y="220599"/>
                  </a:lnTo>
                  <a:lnTo>
                    <a:pt x="207518" y="354457"/>
                  </a:lnTo>
                  <a:cubicBezTo>
                    <a:pt x="213868" y="359283"/>
                    <a:pt x="216535" y="367538"/>
                    <a:pt x="214122" y="375158"/>
                  </a:cubicBezTo>
                  <a:lnTo>
                    <a:pt x="147193" y="591947"/>
                  </a:lnTo>
                  <a:lnTo>
                    <a:pt x="129032" y="586359"/>
                  </a:lnTo>
                  <a:lnTo>
                    <a:pt x="117475" y="571246"/>
                  </a:lnTo>
                  <a:lnTo>
                    <a:pt x="292735" y="437388"/>
                  </a:lnTo>
                  <a:cubicBezTo>
                    <a:pt x="299593" y="432181"/>
                    <a:pt x="308991" y="432181"/>
                    <a:pt x="315849" y="437388"/>
                  </a:cubicBezTo>
                  <a:lnTo>
                    <a:pt x="491109" y="571246"/>
                  </a:lnTo>
                  <a:lnTo>
                    <a:pt x="479552" y="586359"/>
                  </a:lnTo>
                  <a:lnTo>
                    <a:pt x="461391" y="591947"/>
                  </a:lnTo>
                  <a:lnTo>
                    <a:pt x="394462" y="375285"/>
                  </a:lnTo>
                  <a:cubicBezTo>
                    <a:pt x="392049" y="367665"/>
                    <a:pt x="394716" y="359410"/>
                    <a:pt x="401066" y="354584"/>
                  </a:cubicBezTo>
                  <a:lnTo>
                    <a:pt x="576326" y="220726"/>
                  </a:lnTo>
                  <a:lnTo>
                    <a:pt x="587883" y="235839"/>
                  </a:lnTo>
                  <a:lnTo>
                    <a:pt x="587883" y="254889"/>
                  </a:lnTo>
                  <a:lnTo>
                    <a:pt x="371221" y="254889"/>
                  </a:lnTo>
                  <a:cubicBezTo>
                    <a:pt x="362839" y="254889"/>
                    <a:pt x="355473" y="249428"/>
                    <a:pt x="353060" y="241427"/>
                  </a:cubicBezTo>
                  <a:lnTo>
                    <a:pt x="286131" y="24638"/>
                  </a:lnTo>
                  <a:lnTo>
                    <a:pt x="304292" y="19050"/>
                  </a:lnTo>
                  <a:lnTo>
                    <a:pt x="322453" y="24638"/>
                  </a:lnTo>
                  <a:lnTo>
                    <a:pt x="255524" y="241300"/>
                  </a:lnTo>
                  <a:cubicBezTo>
                    <a:pt x="253111" y="249301"/>
                    <a:pt x="245618" y="254762"/>
                    <a:pt x="237363" y="254762"/>
                  </a:cubicBezTo>
                  <a:lnTo>
                    <a:pt x="20701" y="254762"/>
                  </a:lnTo>
                  <a:close/>
                </a:path>
              </a:pathLst>
            </a:custGeom>
            <a:solidFill>
              <a:srgbClr val="008CED"/>
            </a:solidFill>
          </p:spPr>
        </p:sp>
      </p:grpSp>
      <p:sp>
        <p:nvSpPr>
          <p:cNvPr id="11" name="Freeform 11" descr="A screenshot of a phone  Description automatically generated"/>
          <p:cNvSpPr/>
          <p:nvPr/>
        </p:nvSpPr>
        <p:spPr>
          <a:xfrm>
            <a:off x="283872" y="2070135"/>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12" name="Freeform 12" descr="A screenshot of a phone  Description automatically generated"/>
          <p:cNvSpPr/>
          <p:nvPr/>
        </p:nvSpPr>
        <p:spPr>
          <a:xfrm>
            <a:off x="283872" y="3244028"/>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13" name="TextBox 13"/>
          <p:cNvSpPr txBox="1"/>
          <p:nvPr/>
        </p:nvSpPr>
        <p:spPr>
          <a:xfrm>
            <a:off x="959364" y="1198797"/>
            <a:ext cx="2387218" cy="923925"/>
          </a:xfrm>
          <a:prstGeom prst="rect">
            <a:avLst/>
          </a:prstGeom>
        </p:spPr>
        <p:txBody>
          <a:bodyPr lIns="0" tIns="0" rIns="0" bIns="0" rtlCol="0" anchor="t">
            <a:spAutoFit/>
          </a:bodyPr>
          <a:lstStyle/>
          <a:p>
            <a:pPr>
              <a:lnSpc>
                <a:spcPts val="3600"/>
              </a:lnSpc>
            </a:pPr>
            <a:r>
              <a:rPr lang="en-US" sz="3000" u="sng" spc="27">
                <a:solidFill>
                  <a:srgbClr val="FFFFFF"/>
                </a:solidFill>
                <a:latin typeface="TT Rounds Condensed"/>
                <a:hlinkClick r:id="rId4" action="ppaction://hlinksldjump"/>
              </a:rPr>
              <a:t>Motivation</a:t>
            </a:r>
          </a:p>
          <a:p>
            <a:pPr algn="l">
              <a:lnSpc>
                <a:spcPts val="3600"/>
              </a:lnSpc>
            </a:pPr>
            <a:endParaRPr lang="en-US" sz="3000" u="sng" spc="27">
              <a:solidFill>
                <a:srgbClr val="FFFFFF"/>
              </a:solidFill>
              <a:latin typeface="TT Rounds Condensed"/>
              <a:hlinkClick r:id="rId4" action="ppaction://hlinksldjump"/>
            </a:endParaRPr>
          </a:p>
        </p:txBody>
      </p:sp>
      <p:sp>
        <p:nvSpPr>
          <p:cNvPr id="14" name="TextBox 14"/>
          <p:cNvSpPr txBox="1"/>
          <p:nvPr/>
        </p:nvSpPr>
        <p:spPr>
          <a:xfrm>
            <a:off x="959364" y="2229143"/>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7" action="ppaction://hlinksldjump"/>
              </a:rPr>
              <a:t>A1 &amp; A2</a:t>
            </a:r>
          </a:p>
        </p:txBody>
      </p:sp>
      <p:sp>
        <p:nvSpPr>
          <p:cNvPr id="15" name="TextBox 15"/>
          <p:cNvSpPr txBox="1"/>
          <p:nvPr/>
        </p:nvSpPr>
        <p:spPr>
          <a:xfrm>
            <a:off x="1015462" y="4560325"/>
            <a:ext cx="2854614" cy="9239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8" action="ppaction://hlinksldjump"/>
              </a:rPr>
              <a:t>Typycal Implementation</a:t>
            </a:r>
          </a:p>
        </p:txBody>
      </p:sp>
      <p:sp>
        <p:nvSpPr>
          <p:cNvPr id="16" name="TextBox 16"/>
          <p:cNvSpPr txBox="1"/>
          <p:nvPr/>
        </p:nvSpPr>
        <p:spPr>
          <a:xfrm>
            <a:off x="5064066" y="2467268"/>
            <a:ext cx="12026065" cy="3590925"/>
          </a:xfrm>
          <a:prstGeom prst="rect">
            <a:avLst/>
          </a:prstGeom>
        </p:spPr>
        <p:txBody>
          <a:bodyPr lIns="0" tIns="0" rIns="0" bIns="0" rtlCol="0" anchor="t">
            <a:spAutoFit/>
          </a:bodyPr>
          <a:lstStyle/>
          <a:p>
            <a:pPr algn="just">
              <a:lnSpc>
                <a:spcPts val="3565"/>
              </a:lnSpc>
            </a:pPr>
            <a:endParaRPr/>
          </a:p>
          <a:p>
            <a:pPr algn="just">
              <a:lnSpc>
                <a:spcPts val="4165"/>
              </a:lnSpc>
            </a:pPr>
            <a:r>
              <a:rPr lang="en-US" sz="3471">
                <a:solidFill>
                  <a:srgbClr val="FFFFFF"/>
                </a:solidFill>
                <a:latin typeface="Bree Serif"/>
              </a:rPr>
              <a:t>Here are some reasons why we need security in web:</a:t>
            </a:r>
          </a:p>
          <a:p>
            <a:pPr marL="628254" lvl="1" indent="-314127" algn="just">
              <a:lnSpc>
                <a:spcPts val="4165"/>
              </a:lnSpc>
              <a:buFont typeface="Arial"/>
              <a:buChar char="•"/>
            </a:pPr>
            <a:r>
              <a:rPr lang="en-US" sz="3471">
                <a:solidFill>
                  <a:srgbClr val="FFFFFF"/>
                </a:solidFill>
                <a:latin typeface="Bree Serif"/>
              </a:rPr>
              <a:t>Confidentiality</a:t>
            </a:r>
          </a:p>
          <a:p>
            <a:pPr marL="628254" lvl="1" indent="-314127" algn="just">
              <a:lnSpc>
                <a:spcPts val="4165"/>
              </a:lnSpc>
              <a:buFont typeface="Arial"/>
              <a:buChar char="•"/>
            </a:pPr>
            <a:r>
              <a:rPr lang="en-US" sz="3471">
                <a:solidFill>
                  <a:srgbClr val="FFFFFF"/>
                </a:solidFill>
                <a:latin typeface="Bree Serif"/>
              </a:rPr>
              <a:t>Integrity</a:t>
            </a:r>
          </a:p>
          <a:p>
            <a:pPr marL="628254" lvl="1" indent="-314127" algn="just">
              <a:lnSpc>
                <a:spcPts val="4165"/>
              </a:lnSpc>
              <a:buFont typeface="Arial"/>
              <a:buChar char="•"/>
            </a:pPr>
            <a:r>
              <a:rPr lang="en-US" sz="3471">
                <a:solidFill>
                  <a:srgbClr val="FFFFFF"/>
                </a:solidFill>
                <a:latin typeface="Bree Serif"/>
              </a:rPr>
              <a:t>Availability</a:t>
            </a:r>
          </a:p>
          <a:p>
            <a:pPr marL="628254" lvl="1" indent="-314127" algn="just">
              <a:lnSpc>
                <a:spcPts val="4165"/>
              </a:lnSpc>
              <a:buFont typeface="Arial"/>
              <a:buChar char="•"/>
            </a:pPr>
            <a:r>
              <a:rPr lang="en-US" sz="3471">
                <a:solidFill>
                  <a:srgbClr val="FFFFFF"/>
                </a:solidFill>
                <a:latin typeface="Bree Serif"/>
              </a:rPr>
              <a:t>Compliance</a:t>
            </a:r>
          </a:p>
          <a:p>
            <a:pPr marL="628254" lvl="1" indent="-314127" algn="just">
              <a:lnSpc>
                <a:spcPts val="4165"/>
              </a:lnSpc>
              <a:buFont typeface="Arial"/>
              <a:buChar char="•"/>
            </a:pPr>
            <a:r>
              <a:rPr lang="en-US" sz="3471">
                <a:solidFill>
                  <a:srgbClr val="FFFFFF"/>
                </a:solidFill>
                <a:latin typeface="Bree Serif"/>
              </a:rPr>
              <a:t>Reputation</a:t>
            </a:r>
          </a:p>
        </p:txBody>
      </p:sp>
      <p:sp>
        <p:nvSpPr>
          <p:cNvPr id="17" name="TextBox 17"/>
          <p:cNvSpPr txBox="1"/>
          <p:nvPr/>
        </p:nvSpPr>
        <p:spPr>
          <a:xfrm>
            <a:off x="5257759" y="1129265"/>
            <a:ext cx="10469212" cy="657225"/>
          </a:xfrm>
          <a:prstGeom prst="rect">
            <a:avLst/>
          </a:prstGeom>
        </p:spPr>
        <p:txBody>
          <a:bodyPr lIns="0" tIns="0" rIns="0" bIns="0" rtlCol="0" anchor="t">
            <a:spAutoFit/>
          </a:bodyPr>
          <a:lstStyle/>
          <a:p>
            <a:pPr algn="l">
              <a:lnSpc>
                <a:spcPts val="5040"/>
              </a:lnSpc>
            </a:pPr>
            <a:r>
              <a:rPr lang="en-US" sz="4200">
                <a:solidFill>
                  <a:srgbClr val="FFFFFF"/>
                </a:solidFill>
                <a:latin typeface="Arimo"/>
              </a:rPr>
              <a:t>Motivation:</a:t>
            </a:r>
          </a:p>
        </p:txBody>
      </p:sp>
      <p:sp>
        <p:nvSpPr>
          <p:cNvPr id="18" name="AutoShape 18"/>
          <p:cNvSpPr/>
          <p:nvPr/>
        </p:nvSpPr>
        <p:spPr>
          <a:xfrm>
            <a:off x="5064075" y="2074897"/>
            <a:ext cx="10662897" cy="19050"/>
          </a:xfrm>
          <a:prstGeom prst="line">
            <a:avLst/>
          </a:prstGeom>
          <a:ln w="9525" cap="rnd">
            <a:solidFill>
              <a:srgbClr val="FFFFFF"/>
            </a:solidFill>
            <a:prstDash val="solid"/>
            <a:headEnd type="none" w="sm" len="sm"/>
            <a:tailEnd type="none" w="sm" len="sm"/>
          </a:ln>
        </p:spPr>
      </p:sp>
      <p:sp>
        <p:nvSpPr>
          <p:cNvPr id="19" name="Freeform 19" descr="A screenshot of a phone  Description automatically generated"/>
          <p:cNvSpPr/>
          <p:nvPr/>
        </p:nvSpPr>
        <p:spPr>
          <a:xfrm>
            <a:off x="265596" y="4694577"/>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20" name="TextBox 20"/>
          <p:cNvSpPr txBox="1"/>
          <p:nvPr/>
        </p:nvSpPr>
        <p:spPr>
          <a:xfrm>
            <a:off x="965497" y="5962818"/>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9" action="ppaction://hlinksldjump"/>
              </a:rPr>
              <a:t>Security Principle</a:t>
            </a:r>
          </a:p>
        </p:txBody>
      </p:sp>
      <p:sp>
        <p:nvSpPr>
          <p:cNvPr id="21" name="Freeform 21" descr="A screenshot of a phone  Description automatically generated"/>
          <p:cNvSpPr/>
          <p:nvPr/>
        </p:nvSpPr>
        <p:spPr>
          <a:xfrm>
            <a:off x="265596" y="5868470"/>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5"/>
            <a:stretch>
              <a:fillRect l="-19971" t="-181461" r="-659572" b="-801435"/>
            </a:stretch>
          </a:blipFill>
        </p:spPr>
      </p:sp>
      <p:sp>
        <p:nvSpPr>
          <p:cNvPr id="22" name="TextBox 22"/>
          <p:cNvSpPr txBox="1"/>
          <p:nvPr/>
        </p:nvSpPr>
        <p:spPr>
          <a:xfrm>
            <a:off x="1050804" y="7144992"/>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0" action="ppaction://hlinksldjump"/>
              </a:rPr>
              <a:t>Notes</a:t>
            </a:r>
          </a:p>
        </p:txBody>
      </p:sp>
      <p:sp>
        <p:nvSpPr>
          <p:cNvPr id="23" name="Freeform 23" descr="A screenshot of a phone  Description automatically generated"/>
          <p:cNvSpPr/>
          <p:nvPr/>
        </p:nvSpPr>
        <p:spPr>
          <a:xfrm>
            <a:off x="265596" y="8043564"/>
            <a:ext cx="664947" cy="664947"/>
          </a:xfrm>
          <a:custGeom>
            <a:avLst/>
            <a:gdLst/>
            <a:ahLst/>
            <a:cxnLst/>
            <a:rect l="l" t="t" r="r" b="b"/>
            <a:pathLst>
              <a:path w="664947" h="664947">
                <a:moveTo>
                  <a:pt x="0" y="0"/>
                </a:moveTo>
                <a:lnTo>
                  <a:pt x="664947" y="0"/>
                </a:lnTo>
                <a:lnTo>
                  <a:pt x="664947" y="664947"/>
                </a:lnTo>
                <a:lnTo>
                  <a:pt x="0" y="664947"/>
                </a:lnTo>
                <a:lnTo>
                  <a:pt x="0" y="0"/>
                </a:lnTo>
                <a:close/>
              </a:path>
            </a:pathLst>
          </a:custGeom>
          <a:blipFill>
            <a:blip r:embed="rId6"/>
            <a:stretch>
              <a:fillRect l="-16737" t="-308436" r="-662848" b="-674518"/>
            </a:stretch>
          </a:blipFill>
        </p:spPr>
      </p:sp>
      <p:sp>
        <p:nvSpPr>
          <p:cNvPr id="24" name="Freeform 24" descr="A screenshot of a phone  Description automatically generated"/>
          <p:cNvSpPr/>
          <p:nvPr/>
        </p:nvSpPr>
        <p:spPr>
          <a:xfrm>
            <a:off x="300550" y="7000142"/>
            <a:ext cx="664947" cy="664947"/>
          </a:xfrm>
          <a:custGeom>
            <a:avLst/>
            <a:gdLst/>
            <a:ahLst/>
            <a:cxnLst/>
            <a:rect l="l" t="t" r="r" b="b"/>
            <a:pathLst>
              <a:path w="664947" h="664947">
                <a:moveTo>
                  <a:pt x="0" y="0"/>
                </a:moveTo>
                <a:lnTo>
                  <a:pt x="664948" y="0"/>
                </a:lnTo>
                <a:lnTo>
                  <a:pt x="664948" y="664947"/>
                </a:lnTo>
                <a:lnTo>
                  <a:pt x="0" y="664947"/>
                </a:lnTo>
                <a:lnTo>
                  <a:pt x="0" y="0"/>
                </a:lnTo>
                <a:close/>
              </a:path>
            </a:pathLst>
          </a:custGeom>
          <a:blipFill>
            <a:blip r:embed="rId5"/>
            <a:stretch>
              <a:fillRect l="-19971" t="-181461" r="-659572" b="-801435"/>
            </a:stretch>
          </a:blipFill>
        </p:spPr>
      </p:sp>
      <p:sp>
        <p:nvSpPr>
          <p:cNvPr id="25" name="TextBox 25"/>
          <p:cNvSpPr txBox="1"/>
          <p:nvPr/>
        </p:nvSpPr>
        <p:spPr>
          <a:xfrm>
            <a:off x="948819" y="3338376"/>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1" action="ppaction://hlinksldjump"/>
              </a:rPr>
              <a:t>Injection</a:t>
            </a:r>
          </a:p>
        </p:txBody>
      </p:sp>
      <p:sp>
        <p:nvSpPr>
          <p:cNvPr id="26" name="TextBox 26"/>
          <p:cNvSpPr txBox="1"/>
          <p:nvPr/>
        </p:nvSpPr>
        <p:spPr>
          <a:xfrm>
            <a:off x="847119" y="8215221"/>
            <a:ext cx="3165492" cy="466725"/>
          </a:xfrm>
          <a:prstGeom prst="rect">
            <a:avLst/>
          </a:prstGeom>
        </p:spPr>
        <p:txBody>
          <a:bodyPr lIns="0" tIns="0" rIns="0" bIns="0" rtlCol="0" anchor="t">
            <a:spAutoFit/>
          </a:bodyPr>
          <a:lstStyle/>
          <a:p>
            <a:pPr algn="l">
              <a:lnSpc>
                <a:spcPts val="3600"/>
              </a:lnSpc>
            </a:pPr>
            <a:r>
              <a:rPr lang="en-US" sz="3000" u="sng" spc="28">
                <a:solidFill>
                  <a:srgbClr val="FFFFFF"/>
                </a:solidFill>
                <a:latin typeface="TT Rounds Condensed"/>
                <a:hlinkClick r:id="rId12" action="ppaction://hlinksldjump"/>
              </a:rPr>
              <a:t>Group’s member</a:t>
            </a:r>
          </a:p>
        </p:txBody>
      </p:sp>
      <p:sp>
        <p:nvSpPr>
          <p:cNvPr id="27" name="Freeform 27"/>
          <p:cNvSpPr/>
          <p:nvPr/>
        </p:nvSpPr>
        <p:spPr>
          <a:xfrm>
            <a:off x="15892262" y="0"/>
            <a:ext cx="2395738" cy="1326723"/>
          </a:xfrm>
          <a:custGeom>
            <a:avLst/>
            <a:gdLst/>
            <a:ahLst/>
            <a:cxnLst/>
            <a:rect l="l" t="t" r="r" b="b"/>
            <a:pathLst>
              <a:path w="2395738" h="1326723">
                <a:moveTo>
                  <a:pt x="0" y="0"/>
                </a:moveTo>
                <a:lnTo>
                  <a:pt x="2395738" y="0"/>
                </a:lnTo>
                <a:lnTo>
                  <a:pt x="2395738" y="1326723"/>
                </a:lnTo>
                <a:lnTo>
                  <a:pt x="0" y="1326723"/>
                </a:lnTo>
                <a:lnTo>
                  <a:pt x="0" y="0"/>
                </a:lnTo>
                <a:close/>
              </a:path>
            </a:pathLst>
          </a:custGeom>
          <a:blipFill>
            <a:blip r:embed="rId13"/>
            <a:stretch>
              <a:fillRect/>
            </a:stretch>
          </a:blipFill>
        </p:spPr>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2331</Words>
  <Application>Microsoft Office PowerPoint</Application>
  <PresentationFormat>Custom</PresentationFormat>
  <Paragraphs>285</Paragraphs>
  <Slides>23</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Arimo</vt:lpstr>
      <vt:lpstr>Arimo Bold</vt:lpstr>
      <vt:lpstr>TT Rounds Condensed Bold</vt:lpstr>
      <vt:lpstr>TT Rounds Condensed</vt:lpstr>
      <vt:lpstr>Arial</vt:lpstr>
      <vt:lpstr>Calibri</vt:lpstr>
      <vt:lpstr>Bree Serif</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dc:title>
  <cp:lastModifiedBy>Việt Hoàng Nguyễn Đình</cp:lastModifiedBy>
  <cp:revision>2</cp:revision>
  <dcterms:created xsi:type="dcterms:W3CDTF">2006-08-16T00:00:00Z</dcterms:created>
  <dcterms:modified xsi:type="dcterms:W3CDTF">2024-04-01T06:36:38Z</dcterms:modified>
  <dc:identifier>DAF_GC8QRmE</dc:identifier>
</cp:coreProperties>
</file>